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54"/>
  </p:notesMasterIdLst>
  <p:handoutMasterIdLst>
    <p:handoutMasterId r:id="rId55"/>
  </p:handoutMasterIdLst>
  <p:sldIdLst>
    <p:sldId id="325" r:id="rId2"/>
    <p:sldId id="452" r:id="rId3"/>
    <p:sldId id="586" r:id="rId4"/>
    <p:sldId id="614" r:id="rId5"/>
    <p:sldId id="538" r:id="rId6"/>
    <p:sldId id="447" r:id="rId7"/>
    <p:sldId id="587" r:id="rId8"/>
    <p:sldId id="591" r:id="rId9"/>
    <p:sldId id="592" r:id="rId10"/>
    <p:sldId id="593" r:id="rId11"/>
    <p:sldId id="594" r:id="rId12"/>
    <p:sldId id="473" r:id="rId13"/>
    <p:sldId id="595" r:id="rId14"/>
    <p:sldId id="596" r:id="rId15"/>
    <p:sldId id="475" r:id="rId16"/>
    <p:sldId id="597" r:id="rId17"/>
    <p:sldId id="598" r:id="rId18"/>
    <p:sldId id="476" r:id="rId19"/>
    <p:sldId id="599" r:id="rId20"/>
    <p:sldId id="462" r:id="rId21"/>
    <p:sldId id="600" r:id="rId22"/>
    <p:sldId id="601" r:id="rId23"/>
    <p:sldId id="613" r:id="rId24"/>
    <p:sldId id="602" r:id="rId25"/>
    <p:sldId id="604" r:id="rId26"/>
    <p:sldId id="605" r:id="rId27"/>
    <p:sldId id="606" r:id="rId28"/>
    <p:sldId id="607" r:id="rId29"/>
    <p:sldId id="550" r:id="rId30"/>
    <p:sldId id="608" r:id="rId31"/>
    <p:sldId id="610" r:id="rId32"/>
    <p:sldId id="611" r:id="rId33"/>
    <p:sldId id="612" r:id="rId34"/>
    <p:sldId id="632" r:id="rId35"/>
    <p:sldId id="615" r:id="rId36"/>
    <p:sldId id="616" r:id="rId37"/>
    <p:sldId id="617" r:id="rId38"/>
    <p:sldId id="618" r:id="rId39"/>
    <p:sldId id="619" r:id="rId40"/>
    <p:sldId id="620" r:id="rId41"/>
    <p:sldId id="621" r:id="rId42"/>
    <p:sldId id="622" r:id="rId43"/>
    <p:sldId id="623" r:id="rId44"/>
    <p:sldId id="624" r:id="rId45"/>
    <p:sldId id="625" r:id="rId46"/>
    <p:sldId id="626" r:id="rId47"/>
    <p:sldId id="627" r:id="rId48"/>
    <p:sldId id="628" r:id="rId49"/>
    <p:sldId id="629" r:id="rId50"/>
    <p:sldId id="630" r:id="rId51"/>
    <p:sldId id="631" r:id="rId52"/>
    <p:sldId id="584" r:id="rId53"/>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charset="0"/>
        <a:ea typeface="ＭＳ Ｐゴシック"/>
        <a:cs typeface="ＭＳ Ｐゴシック"/>
      </a:defRPr>
    </a:lvl5pPr>
    <a:lvl6pPr marL="2286000" algn="l" defTabSz="914400" rtl="0" eaLnBrk="1" latinLnBrk="0" hangingPunct="1">
      <a:defRPr sz="2400" kern="1200">
        <a:solidFill>
          <a:schemeClr val="tx1"/>
        </a:solidFill>
        <a:latin typeface="Arial" charset="0"/>
        <a:ea typeface="ＭＳ Ｐゴシック"/>
        <a:cs typeface="ＭＳ Ｐゴシック"/>
      </a:defRPr>
    </a:lvl6pPr>
    <a:lvl7pPr marL="2743200" algn="l" defTabSz="914400" rtl="0" eaLnBrk="1" latinLnBrk="0" hangingPunct="1">
      <a:defRPr sz="2400" kern="1200">
        <a:solidFill>
          <a:schemeClr val="tx1"/>
        </a:solidFill>
        <a:latin typeface="Arial" charset="0"/>
        <a:ea typeface="ＭＳ Ｐゴシック"/>
        <a:cs typeface="ＭＳ Ｐゴシック"/>
      </a:defRPr>
    </a:lvl7pPr>
    <a:lvl8pPr marL="3200400" algn="l" defTabSz="914400" rtl="0" eaLnBrk="1" latinLnBrk="0" hangingPunct="1">
      <a:defRPr sz="2400" kern="1200">
        <a:solidFill>
          <a:schemeClr val="tx1"/>
        </a:solidFill>
        <a:latin typeface="Arial" charset="0"/>
        <a:ea typeface="ＭＳ Ｐゴシック"/>
        <a:cs typeface="ＭＳ Ｐゴシック"/>
      </a:defRPr>
    </a:lvl8pPr>
    <a:lvl9pPr marL="3657600" algn="l" defTabSz="914400" rtl="0" eaLnBrk="1" latinLnBrk="0" hangingPunct="1">
      <a:defRPr sz="2400" kern="1200">
        <a:solidFill>
          <a:schemeClr val="tx1"/>
        </a:solidFill>
        <a:latin typeface="Arial" charset="0"/>
        <a:ea typeface="ＭＳ Ｐゴシック"/>
        <a:cs typeface="ＭＳ Ｐゴシック"/>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pho Legote" initials="ML" lastIdx="0" clrIdx="0"/>
  <p:cmAuthor id="1" name="Franz Tomasek" initials="FT" lastIdx="14" clrIdx="1"/>
  <p:cmAuthor id="2" name="Cecil Morden" initials="CM"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E49C"/>
    <a:srgbClr val="800000"/>
    <a:srgbClr val="993300"/>
    <a:srgbClr val="B90400"/>
    <a:srgbClr val="ECA38C"/>
    <a:srgbClr val="EA9896"/>
    <a:srgbClr val="FFCC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6" autoAdjust="0"/>
    <p:restoredTop sz="86705" autoAdjust="0"/>
  </p:normalViewPr>
  <p:slideViewPr>
    <p:cSldViewPr>
      <p:cViewPr varScale="1">
        <p:scale>
          <a:sx n="54" d="100"/>
          <a:sy n="54" d="100"/>
        </p:scale>
        <p:origin x="-1128" y="-72"/>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sorterViewPr>
    <p:cViewPr>
      <p:scale>
        <a:sx n="100" d="100"/>
        <a:sy n="100" d="100"/>
      </p:scale>
      <p:origin x="0" y="10938"/>
    </p:cViewPr>
  </p:sorterViewPr>
  <p:notesViewPr>
    <p:cSldViewPr>
      <p:cViewPr varScale="1">
        <p:scale>
          <a:sx n="61" d="100"/>
          <a:sy n="61" d="100"/>
        </p:scale>
        <p:origin x="-2862"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8649" cy="465139"/>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134" y="1"/>
            <a:ext cx="3038648" cy="465139"/>
          </a:xfrm>
          <a:prstGeom prst="rect">
            <a:avLst/>
          </a:prstGeom>
        </p:spPr>
        <p:txBody>
          <a:bodyPr vert="horz" lIns="91440" tIns="45720" rIns="91440" bIns="45720" rtlCol="0"/>
          <a:lstStyle>
            <a:lvl1pPr algn="r">
              <a:defRPr sz="1200"/>
            </a:lvl1pPr>
          </a:lstStyle>
          <a:p>
            <a:fld id="{62F8D81B-8247-4474-B112-21AA679FC44F}" type="datetimeFigureOut">
              <a:rPr lang="en-US" smtClean="0"/>
              <a:t>9/13/2018</a:t>
            </a:fld>
            <a:endParaRPr lang="en-US" dirty="0"/>
          </a:p>
        </p:txBody>
      </p:sp>
      <p:sp>
        <p:nvSpPr>
          <p:cNvPr id="4" name="Footer Placeholder 3"/>
          <p:cNvSpPr>
            <a:spLocks noGrp="1"/>
          </p:cNvSpPr>
          <p:nvPr>
            <p:ph type="ftr" sz="quarter" idx="2"/>
          </p:nvPr>
        </p:nvSpPr>
        <p:spPr>
          <a:xfrm>
            <a:off x="2" y="8829676"/>
            <a:ext cx="3038649" cy="465139"/>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134" y="8829676"/>
            <a:ext cx="3038648" cy="465139"/>
          </a:xfrm>
          <a:prstGeom prst="rect">
            <a:avLst/>
          </a:prstGeom>
        </p:spPr>
        <p:txBody>
          <a:bodyPr vert="horz" lIns="91440" tIns="45720" rIns="91440" bIns="45720" rtlCol="0" anchor="b"/>
          <a:lstStyle>
            <a:lvl1pPr algn="r">
              <a:defRPr sz="1200"/>
            </a:lvl1pPr>
          </a:lstStyle>
          <a:p>
            <a:fld id="{8A83F5C5-707E-44DB-88DD-74F965776081}" type="slidenum">
              <a:rPr lang="en-US" smtClean="0"/>
              <a:t>‹#›</a:t>
            </a:fld>
            <a:endParaRPr lang="en-US" dirty="0"/>
          </a:p>
        </p:txBody>
      </p:sp>
    </p:spTree>
    <p:extLst>
      <p:ext uri="{BB962C8B-B14F-4D97-AF65-F5344CB8AC3E}">
        <p14:creationId xmlns:p14="http://schemas.microsoft.com/office/powerpoint/2010/main" val="145198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3" y="4"/>
            <a:ext cx="3038049" cy="464315"/>
          </a:xfrm>
          <a:prstGeom prst="rect">
            <a:avLst/>
          </a:prstGeom>
          <a:noFill/>
          <a:ln w="9525">
            <a:noFill/>
            <a:miter lim="800000"/>
            <a:headEnd/>
            <a:tailEnd/>
          </a:ln>
        </p:spPr>
        <p:txBody>
          <a:bodyPr vert="horz" wrap="square" lIns="92441" tIns="46221" rIns="92441" bIns="46221" numCol="1" anchor="t" anchorCtr="0" compatLnSpc="1">
            <a:prstTxWarp prst="textNoShape">
              <a:avLst/>
            </a:prstTxWarp>
          </a:bodyPr>
          <a:lstStyle>
            <a:lvl1pPr eaLnBrk="0" hangingPunct="0">
              <a:defRPr sz="1200">
                <a:ea typeface="ＭＳ Ｐゴシック" pitchFamily="1" charset="-128"/>
                <a:cs typeface="+mn-cs"/>
              </a:defRPr>
            </a:lvl1pPr>
          </a:lstStyle>
          <a:p>
            <a:pPr>
              <a:defRPr/>
            </a:pPr>
            <a:endParaRPr lang="en-US" dirty="0"/>
          </a:p>
        </p:txBody>
      </p:sp>
      <p:sp>
        <p:nvSpPr>
          <p:cNvPr id="1027" name="Rectangle 3"/>
          <p:cNvSpPr>
            <a:spLocks noGrp="1" noChangeArrowheads="1"/>
          </p:cNvSpPr>
          <p:nvPr>
            <p:ph type="dt" idx="1"/>
          </p:nvPr>
        </p:nvSpPr>
        <p:spPr bwMode="auto">
          <a:xfrm>
            <a:off x="3972352" y="4"/>
            <a:ext cx="3038049" cy="464315"/>
          </a:xfrm>
          <a:prstGeom prst="rect">
            <a:avLst/>
          </a:prstGeom>
          <a:noFill/>
          <a:ln w="9525">
            <a:noFill/>
            <a:miter lim="800000"/>
            <a:headEnd/>
            <a:tailEnd/>
          </a:ln>
        </p:spPr>
        <p:txBody>
          <a:bodyPr vert="horz" wrap="square" lIns="92441" tIns="46221" rIns="92441" bIns="46221" numCol="1" anchor="t" anchorCtr="0" compatLnSpc="1">
            <a:prstTxWarp prst="textNoShape">
              <a:avLst/>
            </a:prstTxWarp>
          </a:bodyPr>
          <a:lstStyle>
            <a:lvl1pPr algn="r" eaLnBrk="0" hangingPunct="0">
              <a:defRPr sz="1200">
                <a:ea typeface="ＭＳ Ｐゴシック" pitchFamily="1" charset="-128"/>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2688" y="700088"/>
            <a:ext cx="4645025" cy="3482975"/>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34303" y="4415323"/>
            <a:ext cx="5141796" cy="4183163"/>
          </a:xfrm>
          <a:prstGeom prst="rect">
            <a:avLst/>
          </a:prstGeom>
          <a:noFill/>
          <a:ln w="9525">
            <a:noFill/>
            <a:miter lim="800000"/>
            <a:headEnd/>
            <a:tailEnd/>
          </a:ln>
        </p:spPr>
        <p:txBody>
          <a:bodyPr vert="horz" wrap="square" lIns="92441" tIns="46221" rIns="92441" bIns="4622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3" y="8832090"/>
            <a:ext cx="3038049" cy="464315"/>
          </a:xfrm>
          <a:prstGeom prst="rect">
            <a:avLst/>
          </a:prstGeom>
          <a:noFill/>
          <a:ln w="9525">
            <a:noFill/>
            <a:miter lim="800000"/>
            <a:headEnd/>
            <a:tailEnd/>
          </a:ln>
        </p:spPr>
        <p:txBody>
          <a:bodyPr vert="horz" wrap="square" lIns="92441" tIns="46221" rIns="92441" bIns="46221" numCol="1" anchor="b" anchorCtr="0" compatLnSpc="1">
            <a:prstTxWarp prst="textNoShape">
              <a:avLst/>
            </a:prstTxWarp>
          </a:bodyPr>
          <a:lstStyle>
            <a:lvl1pPr eaLnBrk="0" hangingPunct="0">
              <a:defRPr sz="1200">
                <a:ea typeface="ＭＳ Ｐゴシック" pitchFamily="1" charset="-128"/>
                <a:cs typeface="+mn-cs"/>
              </a:defRPr>
            </a:lvl1pPr>
          </a:lstStyle>
          <a:p>
            <a:pPr>
              <a:defRPr/>
            </a:pPr>
            <a:endParaRPr lang="en-US" dirty="0"/>
          </a:p>
        </p:txBody>
      </p:sp>
      <p:sp>
        <p:nvSpPr>
          <p:cNvPr id="1031" name="Rectangle 7"/>
          <p:cNvSpPr>
            <a:spLocks noGrp="1" noChangeArrowheads="1"/>
          </p:cNvSpPr>
          <p:nvPr>
            <p:ph type="sldNum" sz="quarter" idx="5"/>
          </p:nvPr>
        </p:nvSpPr>
        <p:spPr bwMode="auto">
          <a:xfrm>
            <a:off x="3972352" y="8832090"/>
            <a:ext cx="3038049" cy="464315"/>
          </a:xfrm>
          <a:prstGeom prst="rect">
            <a:avLst/>
          </a:prstGeom>
          <a:noFill/>
          <a:ln w="9525">
            <a:noFill/>
            <a:miter lim="800000"/>
            <a:headEnd/>
            <a:tailEnd/>
          </a:ln>
        </p:spPr>
        <p:txBody>
          <a:bodyPr vert="horz" wrap="square" lIns="92441" tIns="46221" rIns="92441" bIns="46221" numCol="1" anchor="b" anchorCtr="0" compatLnSpc="1">
            <a:prstTxWarp prst="textNoShape">
              <a:avLst/>
            </a:prstTxWarp>
          </a:bodyPr>
          <a:lstStyle>
            <a:lvl1pPr algn="r" eaLnBrk="0" hangingPunct="0">
              <a:defRPr sz="1200">
                <a:ea typeface="ＭＳ Ｐゴシック" pitchFamily="1" charset="-128"/>
                <a:cs typeface="+mn-cs"/>
              </a:defRPr>
            </a:lvl1pPr>
          </a:lstStyle>
          <a:p>
            <a:pPr>
              <a:defRPr/>
            </a:pPr>
            <a:fld id="{1655A489-52CE-484A-9023-6AA48762B014}" type="slidenum">
              <a:rPr lang="en-US"/>
              <a:pPr>
                <a:defRPr/>
              </a:pPr>
              <a:t>‹#›</a:t>
            </a:fld>
            <a:endParaRPr lang="en-US" dirty="0"/>
          </a:p>
        </p:txBody>
      </p:sp>
    </p:spTree>
    <p:extLst>
      <p:ext uri="{BB962C8B-B14F-4D97-AF65-F5344CB8AC3E}">
        <p14:creationId xmlns:p14="http://schemas.microsoft.com/office/powerpoint/2010/main" val="27619904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DBFDE887-D0C3-4B64-99E0-870E84FD962A}" type="slidenum">
              <a:rPr lang="en-US" smtClean="0">
                <a:ea typeface="ＭＳ Ｐゴシック"/>
                <a:cs typeface="ＭＳ Ｐゴシック"/>
              </a:rPr>
              <a:pPr/>
              <a:t>1</a:t>
            </a:fld>
            <a:endParaRPr lang="en-US" dirty="0" smtClean="0">
              <a:ea typeface="ＭＳ Ｐゴシック"/>
              <a:cs typeface="ＭＳ Ｐゴシック"/>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dirty="0" smtClean="0">
              <a:ea typeface="ＭＳ Ｐゴシック"/>
            </a:endParaRPr>
          </a:p>
        </p:txBody>
      </p:sp>
    </p:spTree>
    <p:extLst>
      <p:ext uri="{BB962C8B-B14F-4D97-AF65-F5344CB8AC3E}">
        <p14:creationId xmlns:p14="http://schemas.microsoft.com/office/powerpoint/2010/main" val="923865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1655A489-52CE-484A-9023-6AA48762B014}" type="slidenum">
              <a:rPr lang="en-US" smtClean="0"/>
              <a:pPr>
                <a:defRPr/>
              </a:pPr>
              <a:t>13</a:t>
            </a:fld>
            <a:endParaRPr lang="en-US" dirty="0"/>
          </a:p>
        </p:txBody>
      </p:sp>
    </p:spTree>
    <p:extLst>
      <p:ext uri="{BB962C8B-B14F-4D97-AF65-F5344CB8AC3E}">
        <p14:creationId xmlns:p14="http://schemas.microsoft.com/office/powerpoint/2010/main" val="254667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248400"/>
            <a:ext cx="1905000" cy="457200"/>
          </a:xfrm>
        </p:spPr>
        <p:txBody>
          <a:bodyPr/>
          <a:lstStyle>
            <a:lvl1pPr>
              <a:defRPr sz="1400" b="0">
                <a:solidFill>
                  <a:schemeClr val="tx1"/>
                </a:solidFill>
                <a:latin typeface="+mn-lt"/>
              </a:defRPr>
            </a:lvl1pPr>
          </a:lstStyle>
          <a:p>
            <a:pPr>
              <a:defRPr/>
            </a:pPr>
            <a:fld id="{CB3655A0-A986-4901-B5A0-0470E5CCE97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A5857BE-AB34-4AA1-A1E0-DEED171EB2ED}" type="slidenum">
              <a:rPr lang="en-US"/>
              <a:pPr>
                <a:defRPr/>
              </a:pPr>
              <a:t>‹#›</a:t>
            </a:fld>
            <a:endParaRPr lang="en-US" sz="1400" b="0" dirty="0">
              <a:solidFill>
                <a:schemeClr val="tx1"/>
              </a:solidFill>
              <a:latin typeface="+mn-l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76200"/>
            <a:ext cx="21907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76200"/>
            <a:ext cx="64198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8FD8EB8-BB8B-40F1-B841-005D807123C6}" type="slidenum">
              <a:rPr lang="en-US"/>
              <a:pPr>
                <a:defRPr/>
              </a:pPr>
              <a:t>‹#›</a:t>
            </a:fld>
            <a:endParaRPr lang="en-US" sz="1400" b="0" dirty="0">
              <a:solidFill>
                <a:schemeClr val="tx1"/>
              </a:solidFill>
              <a:latin typeface="+mn-l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7112744-0DE5-4B79-9E3D-AD5ADDEE4612}" type="slidenum">
              <a:rPr lang="en-US"/>
              <a:pPr>
                <a:defRPr/>
              </a:pPr>
              <a:t>‹#›</a:t>
            </a:fld>
            <a:endParaRPr lang="en-US" sz="1400" b="0" dirty="0">
              <a:solidFill>
                <a:schemeClr val="tx1"/>
              </a:solidFill>
              <a:latin typeface="+mn-l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9ED4C-41DF-4519-B280-DC9DD157F4D1}" type="slidenum">
              <a:rPr lang="en-US"/>
              <a:pPr>
                <a:defRPr/>
              </a:pPr>
              <a:t>‹#›</a:t>
            </a:fld>
            <a:endParaRPr lang="en-US" sz="1400" b="0" dirty="0">
              <a:solidFill>
                <a:schemeClr val="tx1"/>
              </a:solidFill>
              <a:latin typeface="+mn-l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95400"/>
            <a:ext cx="4305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95400"/>
            <a:ext cx="4305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B1B60304-714D-4FA3-8284-79A97BAC5D0E}" type="slidenum">
              <a:rPr lang="en-US"/>
              <a:pPr>
                <a:defRPr/>
              </a:pPr>
              <a:t>‹#›</a:t>
            </a:fld>
            <a:endParaRPr lang="en-US" sz="1400" b="0" dirty="0">
              <a:solidFill>
                <a:schemeClr val="tx1"/>
              </a:solidFill>
              <a:latin typeface="+mn-lt"/>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7C14B76C-3717-4B2F-9698-71F65C5D2CD7}" type="slidenum">
              <a:rPr lang="en-US"/>
              <a:pPr>
                <a:defRPr/>
              </a:pPr>
              <a:t>‹#›</a:t>
            </a:fld>
            <a:endParaRPr lang="en-US" sz="1400" b="0" dirty="0">
              <a:solidFill>
                <a:schemeClr val="tx1"/>
              </a:solidFill>
              <a:latin typeface="+mn-l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B2F3B342-5D90-4C5B-9833-E9B97DB5611C}" type="slidenum">
              <a:rPr lang="en-US"/>
              <a:pPr>
                <a:defRPr/>
              </a:pPr>
              <a:t>‹#›</a:t>
            </a:fld>
            <a:endParaRPr lang="en-US" sz="1400" b="0" dirty="0">
              <a:solidFill>
                <a:schemeClr val="tx1"/>
              </a:solidFill>
              <a:latin typeface="+mn-l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080C25A7-B989-4FE3-A345-C4E869E9D7EA}" type="slidenum">
              <a:rPr lang="en-US"/>
              <a:pPr>
                <a:defRPr/>
              </a:pPr>
              <a:t>‹#›</a:t>
            </a:fld>
            <a:endParaRPr lang="en-US" sz="1400" b="0" dirty="0">
              <a:solidFill>
                <a:schemeClr val="tx1"/>
              </a:solidFill>
              <a:latin typeface="+mn-l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445B895B-3885-44DC-9AFA-6A0CA885188A}" type="slidenum">
              <a:rPr lang="en-US"/>
              <a:pPr>
                <a:defRPr/>
              </a:pPr>
              <a:t>‹#›</a:t>
            </a:fld>
            <a:endParaRPr lang="en-US" sz="1400" b="0" dirty="0">
              <a:solidFill>
                <a:schemeClr val="tx1"/>
              </a:solidFill>
              <a:latin typeface="+mn-l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26DEB675-5E0C-4890-9752-65CE6F79E09D}" type="slidenum">
              <a:rPr lang="en-US"/>
              <a:pPr>
                <a:defRPr/>
              </a:pPr>
              <a:t>‹#›</a:t>
            </a:fld>
            <a:endParaRPr lang="en-US" sz="1400" b="0" dirty="0">
              <a:solidFill>
                <a:schemeClr val="tx1"/>
              </a:solidFill>
              <a:latin typeface="+mn-l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Powerpoint Presentation Banner"/>
          <p:cNvPicPr>
            <a:picLocks noChangeAspect="1" noChangeArrowheads="1"/>
          </p:cNvPicPr>
          <p:nvPr userDrawn="1"/>
        </p:nvPicPr>
        <p:blipFill>
          <a:blip r:embed="rId13"/>
          <a:srcRect/>
          <a:stretch>
            <a:fillRect/>
          </a:stretch>
        </p:blipFill>
        <p:spPr bwMode="auto">
          <a:xfrm>
            <a:off x="0" y="5961063"/>
            <a:ext cx="9144000" cy="896937"/>
          </a:xfrm>
          <a:prstGeom prst="rect">
            <a:avLst/>
          </a:prstGeom>
          <a:noFill/>
          <a:ln w="9525">
            <a:noFill/>
            <a:miter lim="800000"/>
            <a:headEnd/>
            <a:tailEnd/>
          </a:ln>
        </p:spPr>
      </p:pic>
      <p:pic>
        <p:nvPicPr>
          <p:cNvPr id="1027" name="Picture 9" descr="Powerpoint Presentation T Banner"/>
          <p:cNvPicPr>
            <a:picLocks noChangeAspect="1" noChangeArrowheads="1"/>
          </p:cNvPicPr>
          <p:nvPr userDrawn="1"/>
        </p:nvPicPr>
        <p:blipFill>
          <a:blip r:embed="rId14"/>
          <a:srcRect/>
          <a:stretch>
            <a:fillRect/>
          </a:stretch>
        </p:blipFill>
        <p:spPr bwMode="auto">
          <a:xfrm>
            <a:off x="-15875" y="0"/>
            <a:ext cx="9177338" cy="1143000"/>
          </a:xfrm>
          <a:prstGeom prst="rect">
            <a:avLst/>
          </a:prstGeom>
          <a:noFill/>
          <a:ln w="9525">
            <a:noFill/>
            <a:miter lim="800000"/>
            <a:headEnd/>
            <a:tailEnd/>
          </a:ln>
        </p:spPr>
      </p:pic>
      <p:sp>
        <p:nvSpPr>
          <p:cNvPr id="1028" name="Rectangle 2"/>
          <p:cNvSpPr>
            <a:spLocks noGrp="1" noChangeArrowheads="1"/>
          </p:cNvSpPr>
          <p:nvPr>
            <p:ph type="title"/>
          </p:nvPr>
        </p:nvSpPr>
        <p:spPr bwMode="auto">
          <a:xfrm>
            <a:off x="152400" y="76200"/>
            <a:ext cx="7772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152400" y="1295400"/>
            <a:ext cx="8763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ea typeface="+mn-ea"/>
                <a:cs typeface="+mn-cs"/>
              </a:defRPr>
            </a:lvl1pPr>
          </a:lstStyle>
          <a:p>
            <a:pPr>
              <a:defRPr/>
            </a:pPr>
            <a:endParaRPr lang="en-US" dirty="0"/>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ea typeface="+mn-ea"/>
                <a:cs typeface="+mn-cs"/>
              </a:defRPr>
            </a:lvl1pPr>
          </a:lstStyle>
          <a:p>
            <a:pPr>
              <a:defRPr/>
            </a:pPr>
            <a:endParaRPr lang="en-US" dirty="0"/>
          </a:p>
        </p:txBody>
      </p:sp>
      <p:sp>
        <p:nvSpPr>
          <p:cNvPr id="5126" name="Rectangle 6"/>
          <p:cNvSpPr>
            <a:spLocks noGrp="1" noChangeArrowheads="1"/>
          </p:cNvSpPr>
          <p:nvPr>
            <p:ph type="sldNum" sz="quarter" idx="4"/>
          </p:nvPr>
        </p:nvSpPr>
        <p:spPr bwMode="auto">
          <a:xfrm>
            <a:off x="6934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b="1">
                <a:solidFill>
                  <a:schemeClr val="bg2"/>
                </a:solidFill>
                <a:latin typeface="Arial Bold Italic" pitchFamily="1" charset="0"/>
                <a:ea typeface="+mn-ea"/>
                <a:cs typeface="+mn-cs"/>
              </a:defRPr>
            </a:lvl1pPr>
          </a:lstStyle>
          <a:p>
            <a:pPr>
              <a:defRPr/>
            </a:pPr>
            <a:fld id="{C33179F6-65E9-4A28-AD29-1AF05B746165}" type="slidenum">
              <a:rPr lang="en-US"/>
              <a:pPr>
                <a:defRPr/>
              </a:pPr>
              <a:t>‹#›</a:t>
            </a:fld>
            <a:endParaRPr lang="en-US" sz="140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l" rtl="0" eaLnBrk="0" fontAlgn="base" hangingPunct="0">
        <a:spcBef>
          <a:spcPct val="0"/>
        </a:spcBef>
        <a:spcAft>
          <a:spcPct val="0"/>
        </a:spcAft>
        <a:defRPr sz="3000">
          <a:solidFill>
            <a:schemeClr val="bg1"/>
          </a:solidFill>
          <a:latin typeface="+mj-lt"/>
          <a:ea typeface="+mj-ea"/>
          <a:cs typeface="Osaka"/>
        </a:defRPr>
      </a:lvl1pPr>
      <a:lvl2pPr algn="l" rtl="0" eaLnBrk="0" fontAlgn="base" hangingPunct="0">
        <a:spcBef>
          <a:spcPct val="0"/>
        </a:spcBef>
        <a:spcAft>
          <a:spcPct val="0"/>
        </a:spcAft>
        <a:defRPr sz="3000">
          <a:solidFill>
            <a:schemeClr val="bg1"/>
          </a:solidFill>
          <a:latin typeface="Arial Bold" pitchFamily="1" charset="0"/>
          <a:ea typeface="Osaka" pitchFamily="1" charset="-128"/>
          <a:cs typeface="Osaka"/>
        </a:defRPr>
      </a:lvl2pPr>
      <a:lvl3pPr algn="l" rtl="0" eaLnBrk="0" fontAlgn="base" hangingPunct="0">
        <a:spcBef>
          <a:spcPct val="0"/>
        </a:spcBef>
        <a:spcAft>
          <a:spcPct val="0"/>
        </a:spcAft>
        <a:defRPr sz="3000">
          <a:solidFill>
            <a:schemeClr val="bg1"/>
          </a:solidFill>
          <a:latin typeface="Arial Bold" pitchFamily="1" charset="0"/>
          <a:ea typeface="Osaka" pitchFamily="1" charset="-128"/>
          <a:cs typeface="Osaka"/>
        </a:defRPr>
      </a:lvl3pPr>
      <a:lvl4pPr algn="l" rtl="0" eaLnBrk="0" fontAlgn="base" hangingPunct="0">
        <a:spcBef>
          <a:spcPct val="0"/>
        </a:spcBef>
        <a:spcAft>
          <a:spcPct val="0"/>
        </a:spcAft>
        <a:defRPr sz="3000">
          <a:solidFill>
            <a:schemeClr val="bg1"/>
          </a:solidFill>
          <a:latin typeface="Arial Bold" pitchFamily="1" charset="0"/>
          <a:ea typeface="Osaka" pitchFamily="1" charset="-128"/>
          <a:cs typeface="Osaka"/>
        </a:defRPr>
      </a:lvl4pPr>
      <a:lvl5pPr algn="l" rtl="0" eaLnBrk="0" fontAlgn="base" hangingPunct="0">
        <a:spcBef>
          <a:spcPct val="0"/>
        </a:spcBef>
        <a:spcAft>
          <a:spcPct val="0"/>
        </a:spcAft>
        <a:defRPr sz="3000">
          <a:solidFill>
            <a:schemeClr val="bg1"/>
          </a:solidFill>
          <a:latin typeface="Arial Bold" pitchFamily="1" charset="0"/>
          <a:ea typeface="Osaka" pitchFamily="1" charset="-128"/>
          <a:cs typeface="Osaka"/>
        </a:defRPr>
      </a:lvl5pPr>
      <a:lvl6pPr marL="457200" algn="l" rtl="0" fontAlgn="base">
        <a:spcBef>
          <a:spcPct val="0"/>
        </a:spcBef>
        <a:spcAft>
          <a:spcPct val="0"/>
        </a:spcAft>
        <a:defRPr sz="3000">
          <a:solidFill>
            <a:schemeClr val="bg1"/>
          </a:solidFill>
          <a:latin typeface="Arial Bold" pitchFamily="1" charset="0"/>
          <a:ea typeface="Osaka" pitchFamily="1" charset="-128"/>
        </a:defRPr>
      </a:lvl6pPr>
      <a:lvl7pPr marL="914400" algn="l" rtl="0" fontAlgn="base">
        <a:spcBef>
          <a:spcPct val="0"/>
        </a:spcBef>
        <a:spcAft>
          <a:spcPct val="0"/>
        </a:spcAft>
        <a:defRPr sz="3000">
          <a:solidFill>
            <a:schemeClr val="bg1"/>
          </a:solidFill>
          <a:latin typeface="Arial Bold" pitchFamily="1" charset="0"/>
          <a:ea typeface="Osaka" pitchFamily="1" charset="-128"/>
        </a:defRPr>
      </a:lvl7pPr>
      <a:lvl8pPr marL="1371600" algn="l" rtl="0" fontAlgn="base">
        <a:spcBef>
          <a:spcPct val="0"/>
        </a:spcBef>
        <a:spcAft>
          <a:spcPct val="0"/>
        </a:spcAft>
        <a:defRPr sz="3000">
          <a:solidFill>
            <a:schemeClr val="bg1"/>
          </a:solidFill>
          <a:latin typeface="Arial Bold" pitchFamily="1" charset="0"/>
          <a:ea typeface="Osaka" pitchFamily="1" charset="-128"/>
        </a:defRPr>
      </a:lvl8pPr>
      <a:lvl9pPr marL="1828800" algn="l" rtl="0" fontAlgn="base">
        <a:spcBef>
          <a:spcPct val="0"/>
        </a:spcBef>
        <a:spcAft>
          <a:spcPct val="0"/>
        </a:spcAft>
        <a:defRPr sz="3000">
          <a:solidFill>
            <a:schemeClr val="bg1"/>
          </a:solidFill>
          <a:latin typeface="Arial Bold" pitchFamily="1" charset="0"/>
          <a:ea typeface="Osaka" pitchFamily="1" charset="-128"/>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Osaka"/>
        </a:defRPr>
      </a:lvl1pPr>
      <a:lvl2pPr marL="742950" indent="-285750" algn="l" rtl="0" eaLnBrk="0" fontAlgn="base" hangingPunct="0">
        <a:spcBef>
          <a:spcPct val="20000"/>
        </a:spcBef>
        <a:spcAft>
          <a:spcPct val="0"/>
        </a:spcAft>
        <a:buChar char="–"/>
        <a:defRPr sz="2000">
          <a:solidFill>
            <a:schemeClr val="tx1"/>
          </a:solidFill>
          <a:latin typeface="+mn-lt"/>
          <a:ea typeface="+mn-ea"/>
          <a:cs typeface="Osaka"/>
        </a:defRPr>
      </a:lvl2pPr>
      <a:lvl3pPr marL="1143000" indent="-228600" algn="l" rtl="0" eaLnBrk="0" fontAlgn="base" hangingPunct="0">
        <a:spcBef>
          <a:spcPct val="20000"/>
        </a:spcBef>
        <a:spcAft>
          <a:spcPct val="0"/>
        </a:spcAft>
        <a:buChar char="•"/>
        <a:defRPr sz="2000">
          <a:solidFill>
            <a:schemeClr val="tx1"/>
          </a:solidFill>
          <a:latin typeface="+mn-lt"/>
          <a:ea typeface="+mn-ea"/>
          <a:cs typeface="Osaka"/>
        </a:defRPr>
      </a:lvl3pPr>
      <a:lvl4pPr marL="1600200" indent="-228600" algn="l" rtl="0" eaLnBrk="0" fontAlgn="base" hangingPunct="0">
        <a:spcBef>
          <a:spcPct val="20000"/>
        </a:spcBef>
        <a:spcAft>
          <a:spcPct val="0"/>
        </a:spcAft>
        <a:buChar char="–"/>
        <a:defRPr sz="2000">
          <a:solidFill>
            <a:schemeClr val="tx1"/>
          </a:solidFill>
          <a:latin typeface="+mn-lt"/>
          <a:ea typeface="+mn-ea"/>
          <a:cs typeface="Osaka"/>
        </a:defRPr>
      </a:lvl4pPr>
      <a:lvl5pPr marL="2057400" indent="-228600" algn="l" rtl="0" eaLnBrk="0" fontAlgn="base" hangingPunct="0">
        <a:spcBef>
          <a:spcPct val="20000"/>
        </a:spcBef>
        <a:spcAft>
          <a:spcPct val="0"/>
        </a:spcAft>
        <a:buChar char="»"/>
        <a:defRPr sz="2000">
          <a:solidFill>
            <a:schemeClr val="tx1"/>
          </a:solidFill>
          <a:latin typeface="+mn-lt"/>
          <a:ea typeface="+mn-ea"/>
          <a:cs typeface="Osak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1" descr="Powerpoint Presentation3"/>
          <p:cNvPicPr>
            <a:picLocks noChangeAspect="1" noChangeArrowheads="1"/>
          </p:cNvPicPr>
          <p:nvPr/>
        </p:nvPicPr>
        <p:blipFill>
          <a:blip r:embed="rId3"/>
          <a:srcRect/>
          <a:stretch>
            <a:fillRect/>
          </a:stretch>
        </p:blipFill>
        <p:spPr bwMode="auto">
          <a:xfrm>
            <a:off x="0" y="0"/>
            <a:ext cx="9177338" cy="6891338"/>
          </a:xfrm>
          <a:prstGeom prst="rect">
            <a:avLst/>
          </a:prstGeom>
          <a:noFill/>
          <a:ln w="9525">
            <a:noFill/>
            <a:miter lim="800000"/>
            <a:headEnd/>
            <a:tailEnd/>
          </a:ln>
        </p:spPr>
      </p:pic>
      <p:sp>
        <p:nvSpPr>
          <p:cNvPr id="14338" name="Rectangle 12"/>
          <p:cNvSpPr>
            <a:spLocks noGrp="1" noChangeArrowheads="1"/>
          </p:cNvSpPr>
          <p:nvPr>
            <p:ph type="ctrTitle"/>
          </p:nvPr>
        </p:nvSpPr>
        <p:spPr bwMode="white">
          <a:xfrm>
            <a:off x="533400" y="2852936"/>
            <a:ext cx="7940675" cy="1847651"/>
          </a:xfrm>
        </p:spPr>
        <p:txBody>
          <a:bodyPr/>
          <a:lstStyle/>
          <a:p>
            <a:pPr algn="r" eaLnBrk="1" hangingPunct="1"/>
            <a:r>
              <a:rPr lang="en-US" b="1" dirty="0" smtClean="0">
                <a:latin typeface="Calibri" pitchFamily="34" charset="0"/>
                <a:cs typeface="Calibri" pitchFamily="34" charset="0"/>
              </a:rPr>
              <a:t>DRAFT RESPONSE DOCUMENT</a:t>
            </a:r>
            <a:br>
              <a:rPr lang="en-US" b="1" dirty="0" smtClean="0">
                <a:latin typeface="Calibri" pitchFamily="34" charset="0"/>
                <a:cs typeface="Calibri" pitchFamily="34" charset="0"/>
              </a:rPr>
            </a:br>
            <a:r>
              <a:rPr lang="en-US" sz="2000" b="1" dirty="0" smtClean="0">
                <a:latin typeface="Calibri" pitchFamily="34" charset="0"/>
                <a:cs typeface="Calibri" pitchFamily="34" charset="0"/>
              </a:rPr>
              <a:t>2018 DRAFT TAXATION LAWS AMENDMENT BILL (TLAB) AND DRAFT TAX ADMINISTRATION LAWS AMENDMENT BILL (TALAB)</a:t>
            </a:r>
          </a:p>
        </p:txBody>
      </p:sp>
      <p:sp>
        <p:nvSpPr>
          <p:cNvPr id="14339" name="Rectangle 13"/>
          <p:cNvSpPr>
            <a:spLocks noGrp="1" noChangeArrowheads="1"/>
          </p:cNvSpPr>
          <p:nvPr>
            <p:ph type="subTitle" idx="1"/>
          </p:nvPr>
        </p:nvSpPr>
        <p:spPr bwMode="white">
          <a:xfrm>
            <a:off x="930275" y="4130675"/>
            <a:ext cx="7543800" cy="341313"/>
          </a:xfrm>
        </p:spPr>
        <p:txBody>
          <a:bodyPr/>
          <a:lstStyle/>
          <a:p>
            <a:pPr algn="r" eaLnBrk="1" hangingPunct="1"/>
            <a:endParaRPr lang="en-US" sz="1600" i="1" dirty="0" smtClean="0">
              <a:solidFill>
                <a:schemeClr val="bg1"/>
              </a:solidFill>
              <a:latin typeface="Calibri" panose="020F0502020204030204" pitchFamily="34" charset="0"/>
            </a:endParaRPr>
          </a:p>
          <a:p>
            <a:pPr algn="r" eaLnBrk="1" hangingPunct="1"/>
            <a:r>
              <a:rPr lang="en-US" sz="1600" i="1" dirty="0" smtClean="0">
                <a:solidFill>
                  <a:schemeClr val="bg1"/>
                </a:solidFill>
                <a:latin typeface="Calibri" panose="020F0502020204030204" pitchFamily="34" charset="0"/>
              </a:rPr>
              <a:t>Standing Committee on Finance </a:t>
            </a:r>
          </a:p>
        </p:txBody>
      </p:sp>
      <p:sp>
        <p:nvSpPr>
          <p:cNvPr id="14340" name="Rectangle 14"/>
          <p:cNvSpPr>
            <a:spLocks noChangeArrowheads="1"/>
          </p:cNvSpPr>
          <p:nvPr/>
        </p:nvSpPr>
        <p:spPr bwMode="white">
          <a:xfrm>
            <a:off x="777875" y="4548188"/>
            <a:ext cx="7696200" cy="304800"/>
          </a:xfrm>
          <a:prstGeom prst="rect">
            <a:avLst/>
          </a:prstGeom>
          <a:noFill/>
          <a:ln w="9525">
            <a:noFill/>
            <a:miter lim="800000"/>
            <a:headEnd/>
            <a:tailEnd/>
          </a:ln>
        </p:spPr>
        <p:txBody>
          <a:bodyPr/>
          <a:lstStyle/>
          <a:p>
            <a:pPr algn="r">
              <a:spcBef>
                <a:spcPct val="20000"/>
              </a:spcBef>
            </a:pPr>
            <a:endParaRPr lang="en-US" sz="1200" b="1" dirty="0" smtClean="0">
              <a:solidFill>
                <a:schemeClr val="bg1"/>
              </a:solidFill>
              <a:latin typeface="Calibri" panose="020F0502020204030204" pitchFamily="34" charset="0"/>
              <a:ea typeface="Osaka"/>
              <a:cs typeface="Osaka"/>
            </a:endParaRPr>
          </a:p>
          <a:p>
            <a:pPr algn="r">
              <a:spcBef>
                <a:spcPct val="20000"/>
              </a:spcBef>
            </a:pPr>
            <a:r>
              <a:rPr lang="en-US" sz="1200" b="1" dirty="0" smtClean="0">
                <a:solidFill>
                  <a:schemeClr val="bg1"/>
                </a:solidFill>
                <a:latin typeface="Calibri" panose="020F0502020204030204" pitchFamily="34" charset="0"/>
                <a:ea typeface="Osaka"/>
                <a:cs typeface="Osaka"/>
              </a:rPr>
              <a:t>Presenters: National Treasury and SARS  | </a:t>
            </a:r>
            <a:r>
              <a:rPr lang="en-US" sz="1200" b="1" smtClean="0">
                <a:solidFill>
                  <a:schemeClr val="bg1"/>
                </a:solidFill>
                <a:latin typeface="Calibri" panose="020F0502020204030204" pitchFamily="34" charset="0"/>
                <a:ea typeface="Osaka"/>
                <a:cs typeface="Osaka"/>
              </a:rPr>
              <a:t>12 </a:t>
            </a:r>
            <a:r>
              <a:rPr lang="en-US" sz="1200" b="1" smtClean="0">
                <a:solidFill>
                  <a:schemeClr val="bg1"/>
                </a:solidFill>
                <a:latin typeface="Calibri" panose="020F0502020204030204" pitchFamily="34" charset="0"/>
                <a:ea typeface="Osaka"/>
                <a:cs typeface="Osaka"/>
              </a:rPr>
              <a:t> and 13 September  </a:t>
            </a:r>
            <a:r>
              <a:rPr lang="en-US" sz="1200" b="1" dirty="0" smtClean="0">
                <a:solidFill>
                  <a:schemeClr val="bg1"/>
                </a:solidFill>
                <a:latin typeface="Calibri" panose="020F0502020204030204" pitchFamily="34" charset="0"/>
                <a:ea typeface="Osaka"/>
                <a:cs typeface="Osaka"/>
              </a:rPr>
              <a:t>2018</a:t>
            </a:r>
            <a:endParaRPr lang="en-US" sz="1200" dirty="0">
              <a:solidFill>
                <a:schemeClr val="bg1"/>
              </a:solidFill>
              <a:latin typeface="Calibri" panose="020F0502020204030204" pitchFamily="34" charset="0"/>
              <a:ea typeface="Osaka"/>
              <a:cs typeface="Osaka"/>
            </a:endParaRPr>
          </a:p>
        </p:txBody>
      </p:sp>
    </p:spTree>
    <p:extLst>
      <p:ext uri="{BB962C8B-B14F-4D97-AF65-F5344CB8AC3E}">
        <p14:creationId xmlns:p14="http://schemas.microsoft.com/office/powerpoint/2010/main" val="514861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000" b="1" dirty="0" smtClean="0"/>
              <a:t>3. Tax treatment of transfer of actuarial surpluses between retirement funds</a:t>
            </a:r>
            <a:endParaRPr lang="en-US" sz="2000" dirty="0"/>
          </a:p>
        </p:txBody>
      </p:sp>
      <p:sp>
        <p:nvSpPr>
          <p:cNvPr id="3" name="Content Placeholder 2"/>
          <p:cNvSpPr>
            <a:spLocks noGrp="1"/>
          </p:cNvSpPr>
          <p:nvPr>
            <p:ph idx="1"/>
          </p:nvPr>
        </p:nvSpPr>
        <p:spPr>
          <a:xfrm>
            <a:off x="152400" y="1295400"/>
            <a:ext cx="8884096" cy="5157936"/>
          </a:xfrm>
        </p:spPr>
        <p:txBody>
          <a:bodyPr/>
          <a:lstStyle/>
          <a:p>
            <a:pPr algn="just"/>
            <a:r>
              <a:rPr lang="en-ZA" sz="1400" dirty="0"/>
              <a:t>Currently, the provisions of the Income Tax Act inadvertently create a taxable fringe benefit in the hands of employees in respect of any transfers of actuarial surpluses between or within retirement funds of the same employer on behalf of employees</a:t>
            </a:r>
            <a:r>
              <a:rPr lang="en-ZA" sz="1400" dirty="0" smtClean="0"/>
              <a:t>.</a:t>
            </a:r>
          </a:p>
          <a:p>
            <a:pPr algn="just"/>
            <a:r>
              <a:rPr lang="en-ZA" sz="1400" dirty="0" smtClean="0"/>
              <a:t> </a:t>
            </a:r>
            <a:r>
              <a:rPr lang="en-ZA" sz="1400" dirty="0"/>
              <a:t>In principle, there should be no additional tax consequences for employees (who are members of the fund) if the transfers between or within retirement funds of the same employer refer to amounts that have already been contributed to a retirement fund. </a:t>
            </a:r>
          </a:p>
          <a:p>
            <a:pPr algn="just"/>
            <a:r>
              <a:rPr lang="en-ZA" sz="1400" dirty="0"/>
              <a:t>In order to address these unintended anomalies, it is proposed that retrospective amendments with effect from 1 March 2017, be made to </a:t>
            </a:r>
            <a:r>
              <a:rPr lang="en-ZA" sz="1400" dirty="0" smtClean="0"/>
              <a:t>allow </a:t>
            </a:r>
            <a:r>
              <a:rPr lang="en-ZA" sz="1400" dirty="0"/>
              <a:t>for transfers of amounts as contemplated in section 15E(1)(b) of the Pension Funds Act, 1956, between or within retirement funds of the same employer not to create a taxable fringe benefit in the hands of the employees. </a:t>
            </a:r>
            <a:endParaRPr lang="en-ZA" sz="1400" dirty="0" smtClean="0"/>
          </a:p>
          <a:p>
            <a:pPr marL="0" indent="0">
              <a:buNone/>
            </a:pPr>
            <a:r>
              <a:rPr lang="en-ZA" sz="1400" b="1" i="1" u="sng" dirty="0" smtClean="0"/>
              <a:t>Comment</a:t>
            </a:r>
            <a:r>
              <a:rPr lang="en-ZA" sz="1400" b="1" u="sng" dirty="0"/>
              <a:t>: </a:t>
            </a:r>
            <a:endParaRPr lang="en-ZA" sz="1400" b="1" u="sng" dirty="0" smtClean="0"/>
          </a:p>
          <a:p>
            <a:r>
              <a:rPr lang="en-ZA" sz="1400" dirty="0" smtClean="0"/>
              <a:t>It </a:t>
            </a:r>
            <a:r>
              <a:rPr lang="en-ZA" sz="1400" dirty="0"/>
              <a:t>is requested that the proposed amendment be extended to apply to other </a:t>
            </a:r>
            <a:r>
              <a:rPr lang="en-ZA" sz="1400" dirty="0" smtClean="0"/>
              <a:t>paragraphs </a:t>
            </a:r>
            <a:r>
              <a:rPr lang="en-ZA" sz="1400" dirty="0"/>
              <a:t>within section 15E(1) of the Pension Funds Act. </a:t>
            </a:r>
          </a:p>
          <a:p>
            <a:pPr marL="0" indent="0">
              <a:buNone/>
            </a:pPr>
            <a:r>
              <a:rPr lang="en-ZA" sz="1400" dirty="0"/>
              <a:t> </a:t>
            </a:r>
            <a:r>
              <a:rPr lang="en-ZA" sz="1400" b="1" i="1" u="sng" dirty="0" smtClean="0"/>
              <a:t>Response</a:t>
            </a:r>
            <a:r>
              <a:rPr lang="en-ZA" sz="1400" b="1" u="sng" dirty="0" smtClean="0"/>
              <a:t>:</a:t>
            </a:r>
          </a:p>
          <a:p>
            <a:r>
              <a:rPr lang="en-ZA" sz="1400" u="sng" dirty="0" smtClean="0"/>
              <a:t>Partially </a:t>
            </a:r>
            <a:r>
              <a:rPr lang="en-ZA" sz="1400" u="sng" dirty="0"/>
              <a:t>accepted.</a:t>
            </a:r>
            <a:r>
              <a:rPr lang="en-ZA" sz="1400" dirty="0"/>
              <a:t> The proposal will be extended to </a:t>
            </a:r>
            <a:r>
              <a:rPr lang="en-ZA" sz="1400" dirty="0" smtClean="0"/>
              <a:t>sections 15E(1</a:t>
            </a:r>
            <a:r>
              <a:rPr lang="en-ZA" sz="1400" dirty="0"/>
              <a:t>)(d) and 15E(1)(e) </a:t>
            </a:r>
            <a:r>
              <a:rPr lang="en-ZA" sz="1400" dirty="0" smtClean="0"/>
              <a:t>of </a:t>
            </a:r>
            <a:r>
              <a:rPr lang="en-ZA" sz="1400" dirty="0"/>
              <a:t>the Pension Funds Act which deal with improvement of benefits payable to all members and transfers between employer-owned surplus funds. </a:t>
            </a:r>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10</a:t>
            </a:fld>
            <a:endParaRPr lang="en-US" sz="1400" b="0" dirty="0">
              <a:solidFill>
                <a:schemeClr val="tx1"/>
              </a:solidFill>
              <a:latin typeface="+mn-lt"/>
            </a:endParaRPr>
          </a:p>
        </p:txBody>
      </p:sp>
    </p:spTree>
    <p:extLst>
      <p:ext uri="{BB962C8B-B14F-4D97-AF65-F5344CB8AC3E}">
        <p14:creationId xmlns:p14="http://schemas.microsoft.com/office/powerpoint/2010/main" val="355804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000" b="1" dirty="0" smtClean="0"/>
              <a:t>4. Extension of Employment Tax Incentive</a:t>
            </a:r>
            <a:endParaRPr lang="en-US" sz="2000" dirty="0"/>
          </a:p>
        </p:txBody>
      </p:sp>
      <p:sp>
        <p:nvSpPr>
          <p:cNvPr id="3" name="Content Placeholder 2"/>
          <p:cNvSpPr>
            <a:spLocks noGrp="1"/>
          </p:cNvSpPr>
          <p:nvPr>
            <p:ph idx="1"/>
          </p:nvPr>
        </p:nvSpPr>
        <p:spPr>
          <a:xfrm>
            <a:off x="152400" y="1295400"/>
            <a:ext cx="8884096" cy="5157936"/>
          </a:xfrm>
        </p:spPr>
        <p:txBody>
          <a:bodyPr/>
          <a:lstStyle/>
          <a:p>
            <a:r>
              <a:rPr lang="en-US" sz="1400" dirty="0"/>
              <a:t>The Employment Tax Incentive (ETI) scheme was introduced in January 2014 to promote employment, particularly of young workers.  After the initial 3 years of the </a:t>
            </a:r>
            <a:r>
              <a:rPr lang="en-US" sz="1400" dirty="0" err="1"/>
              <a:t>programme</a:t>
            </a:r>
            <a:r>
              <a:rPr lang="en-US" sz="1400" dirty="0"/>
              <a:t>, it was extended for a further two years. This period is set to lapse on 28 February 2019</a:t>
            </a:r>
            <a:r>
              <a:rPr lang="en-US" sz="1400" dirty="0" smtClean="0"/>
              <a:t>.</a:t>
            </a:r>
          </a:p>
          <a:p>
            <a:r>
              <a:rPr lang="en-US" sz="1400" dirty="0" smtClean="0"/>
              <a:t>The </a:t>
            </a:r>
            <a:r>
              <a:rPr lang="en-US" sz="1400" dirty="0"/>
              <a:t>first extension was based on a process of review and a consultation process with the National Economic Development and </a:t>
            </a:r>
            <a:r>
              <a:rPr lang="en-US" sz="1400" dirty="0" err="1"/>
              <a:t>Labour</a:t>
            </a:r>
            <a:r>
              <a:rPr lang="en-US" sz="1400" dirty="0"/>
              <a:t> Council (“NEDLAC”), which indicated (i) modest positive effects on growth rates of youth employment in claiming firms; and (ii) that significant negative effects did not materialize. As part of the ongoing monitoring and evaluation of this </a:t>
            </a:r>
            <a:r>
              <a:rPr lang="en-US" sz="1400" dirty="0" err="1"/>
              <a:t>programme</a:t>
            </a:r>
            <a:r>
              <a:rPr lang="en-US" sz="1400" dirty="0"/>
              <a:t>, another round of inputs will be collected from social partners through </a:t>
            </a:r>
            <a:r>
              <a:rPr lang="en-US" sz="1400" dirty="0" err="1"/>
              <a:t>Nedlac</a:t>
            </a:r>
            <a:r>
              <a:rPr lang="en-US" sz="1400" dirty="0"/>
              <a:t> this year.  </a:t>
            </a:r>
            <a:endParaRPr lang="en-US" sz="1400" dirty="0" smtClean="0"/>
          </a:p>
          <a:p>
            <a:r>
              <a:rPr lang="en-US" sz="1400" dirty="0" smtClean="0"/>
              <a:t>An </a:t>
            </a:r>
            <a:r>
              <a:rPr lang="en-US" sz="1400" dirty="0"/>
              <a:t>extension is proposed in light of the need to support youth employment, as indicated in the State of the Nation Address (“SONA”) delivered on 15 February 2018. The ongoing review process may result in further proposals for amendments, which can be processed subsequently</a:t>
            </a:r>
            <a:r>
              <a:rPr lang="en-US" sz="1400" dirty="0" smtClean="0"/>
              <a:t>. </a:t>
            </a:r>
            <a:r>
              <a:rPr lang="en-US" sz="1400" dirty="0"/>
              <a:t>As a result, it is proposed that the ETI end date should be extended for a further 5 years, from 28 February 2019 to 28 February 2024, with an interim report on its performance to be published after 3 years.  Consultations on the extension of the ETI and on its impact on employment are currently taking place in NEDLAC.</a:t>
            </a:r>
            <a:endParaRPr lang="en-ZA" sz="1400" dirty="0"/>
          </a:p>
          <a:p>
            <a:pPr marL="0" indent="0">
              <a:buNone/>
            </a:pPr>
            <a:r>
              <a:rPr lang="en-ZA" sz="1400" b="1" i="1" u="sng" dirty="0" smtClean="0"/>
              <a:t>Comment</a:t>
            </a:r>
            <a:r>
              <a:rPr lang="en-ZA" sz="1400" b="1" i="1" u="sng" dirty="0"/>
              <a:t>:   </a:t>
            </a:r>
            <a:endParaRPr lang="en-ZA" sz="1400" b="1" i="1" u="sng" dirty="0" smtClean="0"/>
          </a:p>
          <a:p>
            <a:r>
              <a:rPr lang="en-ZA" sz="1400" dirty="0" smtClean="0"/>
              <a:t>It </a:t>
            </a:r>
            <a:r>
              <a:rPr lang="en-ZA" sz="1400" dirty="0"/>
              <a:t>is suggested that the administration of the ETI is simplified so as to improve take-up of the initiative. </a:t>
            </a:r>
          </a:p>
          <a:p>
            <a:pPr marL="0" indent="0">
              <a:buNone/>
            </a:pPr>
            <a:r>
              <a:rPr lang="en-ZA" sz="1400" b="1" i="1" u="sng" dirty="0" smtClean="0"/>
              <a:t>Response:</a:t>
            </a:r>
          </a:p>
          <a:p>
            <a:r>
              <a:rPr lang="en-ZA" sz="1400" dirty="0" smtClean="0"/>
              <a:t> </a:t>
            </a:r>
            <a:r>
              <a:rPr lang="en-ZA" sz="1400" u="sng" dirty="0"/>
              <a:t>Noted.</a:t>
            </a:r>
            <a:r>
              <a:rPr lang="en-ZA" sz="1400" dirty="0"/>
              <a:t> Discussions with social partners at NEDLAC are in their final stages.  A general consensus has been reached that the ETI be extended for at least 5 years –perhaps even a longer period. Issues including the administration of the incentive will be considered as a separate policy proposal for the coming budget. </a:t>
            </a:r>
          </a:p>
          <a:p>
            <a:r>
              <a:rPr lang="en-ZA" sz="1400" dirty="0"/>
              <a:t> </a:t>
            </a:r>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11</a:t>
            </a:fld>
            <a:endParaRPr lang="en-US" sz="1400" b="0" dirty="0">
              <a:solidFill>
                <a:schemeClr val="tx1"/>
              </a:solidFill>
              <a:latin typeface="+mn-lt"/>
            </a:endParaRPr>
          </a:p>
        </p:txBody>
      </p:sp>
    </p:spTree>
    <p:extLst>
      <p:ext uri="{BB962C8B-B14F-4D97-AF65-F5344CB8AC3E}">
        <p14:creationId xmlns:p14="http://schemas.microsoft.com/office/powerpoint/2010/main" val="3982982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400" b="1" dirty="0" smtClean="0"/>
              <a:t>5.Consequential amendments resulting from application of debt relief rules</a:t>
            </a:r>
            <a:endParaRPr lang="en-US" sz="2400" dirty="0"/>
          </a:p>
        </p:txBody>
      </p:sp>
      <p:sp>
        <p:nvSpPr>
          <p:cNvPr id="3" name="Content Placeholder 2"/>
          <p:cNvSpPr>
            <a:spLocks noGrp="1"/>
          </p:cNvSpPr>
          <p:nvPr>
            <p:ph idx="1"/>
          </p:nvPr>
        </p:nvSpPr>
        <p:spPr>
          <a:xfrm>
            <a:off x="152400" y="1124744"/>
            <a:ext cx="8884096" cy="5328592"/>
          </a:xfrm>
        </p:spPr>
        <p:txBody>
          <a:bodyPr/>
          <a:lstStyle/>
          <a:p>
            <a:pPr algn="just"/>
            <a:r>
              <a:rPr lang="en-US" sz="1400" dirty="0"/>
              <a:t>The Income Tax Act contains debt relief rules that give rise to tax implications for the debtor when a debt that is owed is waived, cancelled, reduced or discharged for less than the face value of the debt</a:t>
            </a:r>
            <a:r>
              <a:rPr lang="en-US" sz="1400" dirty="0" smtClean="0"/>
              <a:t>.</a:t>
            </a:r>
          </a:p>
          <a:p>
            <a:pPr algn="just"/>
            <a:r>
              <a:rPr lang="en-US" sz="1400" dirty="0" smtClean="0"/>
              <a:t> </a:t>
            </a:r>
            <a:r>
              <a:rPr lang="en-US" sz="1400" dirty="0"/>
              <a:t>In 2017, changes were made in the debt relief rules including the introduction of definitive rules dealing with the tax treatment of conversions of debt into equity. </a:t>
            </a:r>
            <a:r>
              <a:rPr lang="en-US" sz="1400" dirty="0" smtClean="0"/>
              <a:t>The </a:t>
            </a:r>
            <a:r>
              <a:rPr lang="en-US" sz="1400" dirty="0"/>
              <a:t>2017 changes resulted in unintended anomalies. </a:t>
            </a:r>
            <a:endParaRPr lang="en-US" sz="1400" dirty="0" smtClean="0"/>
          </a:p>
          <a:p>
            <a:pPr lvl="0" algn="just"/>
            <a:r>
              <a:rPr lang="en-US" sz="1400" dirty="0" smtClean="0"/>
              <a:t>In </a:t>
            </a:r>
            <a:r>
              <a:rPr lang="en-US" sz="1400" dirty="0"/>
              <a:t>order to address these anomalies, </a:t>
            </a:r>
            <a:r>
              <a:rPr lang="en-US" sz="1400" dirty="0" smtClean="0"/>
              <a:t>changes were made in the 2018 Draft TLAB to apply </a:t>
            </a:r>
            <a:r>
              <a:rPr lang="en-US" sz="1400" dirty="0"/>
              <a:t>retrospectively from 1 January 2018 (which is the date on which the 2017 changes came into effect), in order to ensure that the unintended consequences of the 2017 amendments do not negatively affect taxpayers.</a:t>
            </a:r>
            <a:endParaRPr lang="en-ZA" sz="1400" dirty="0"/>
          </a:p>
          <a:p>
            <a:pPr algn="just"/>
            <a:r>
              <a:rPr lang="en-US" sz="1400" dirty="0" smtClean="0"/>
              <a:t>In addition, the 2018 Draft TLAB proposed further amendments </a:t>
            </a:r>
            <a:r>
              <a:rPr lang="en-US" sz="1400" dirty="0"/>
              <a:t>to close the donations tax and capital gains tax loopholes on the application of debt relief rules that have been identified during public consultation with taxpayers. </a:t>
            </a:r>
            <a:endParaRPr lang="en-ZA" sz="1400" dirty="0"/>
          </a:p>
          <a:p>
            <a:pPr marL="0" indent="0">
              <a:buNone/>
            </a:pPr>
            <a:r>
              <a:rPr lang="en-ZA" sz="1400" b="1" i="1" u="sng" dirty="0"/>
              <a:t>Comment:</a:t>
            </a:r>
            <a:r>
              <a:rPr lang="en-ZA" sz="1400" b="1" u="sng" dirty="0"/>
              <a:t>  </a:t>
            </a:r>
            <a:endParaRPr lang="en-ZA" sz="1400" b="1" u="sng" dirty="0" smtClean="0"/>
          </a:p>
          <a:p>
            <a:r>
              <a:rPr lang="en-ZA" sz="1400" dirty="0" smtClean="0"/>
              <a:t>Paragraph </a:t>
            </a:r>
            <a:r>
              <a:rPr lang="en-ZA" sz="1400" dirty="0"/>
              <a:t>(</a:t>
            </a:r>
            <a:r>
              <a:rPr lang="en-ZA" sz="1400" i="1" dirty="0"/>
              <a:t>a</a:t>
            </a:r>
            <a:r>
              <a:rPr lang="en-ZA" sz="1400" dirty="0"/>
              <a:t>)(</a:t>
            </a:r>
            <a:r>
              <a:rPr lang="en-ZA" sz="1400" i="1" dirty="0"/>
              <a:t>i</a:t>
            </a:r>
            <a:r>
              <a:rPr lang="en-ZA" sz="1400" dirty="0"/>
              <a:t>) of the definition of “concession or compromise” provides that cancellation, waiver or the remittance of a debt is a “concession or compromise”. The term remit in the definition of a “concession or compromise” can mean the setting aside or cancellation of a debt but the term can also refer to payment. Given that the terms cancellation and waiver are already included in the legislation, it is not necessary to use the word remit. For clarity, the word “remit” should be removed as payment of a debt should not trigger negative tax consequences. </a:t>
            </a:r>
          </a:p>
          <a:p>
            <a:pPr marL="0" indent="0">
              <a:buNone/>
            </a:pPr>
            <a:r>
              <a:rPr lang="en-ZA" sz="1400" dirty="0"/>
              <a:t> </a:t>
            </a:r>
            <a:r>
              <a:rPr lang="en-ZA" sz="1400" b="1" i="1" u="sng" dirty="0" smtClean="0"/>
              <a:t>Response</a:t>
            </a:r>
            <a:r>
              <a:rPr lang="en-ZA" sz="1400" b="1" i="1" u="sng" dirty="0"/>
              <a:t>:</a:t>
            </a:r>
            <a:r>
              <a:rPr lang="en-ZA" sz="1400" b="1" u="sng" dirty="0"/>
              <a:t> </a:t>
            </a:r>
            <a:endParaRPr lang="en-ZA" sz="1400" b="1" u="sng" dirty="0" smtClean="0"/>
          </a:p>
          <a:p>
            <a:r>
              <a:rPr lang="en-ZA" sz="1400" u="sng" dirty="0" smtClean="0"/>
              <a:t>Accepted</a:t>
            </a:r>
            <a:r>
              <a:rPr lang="en-ZA" sz="1400" u="sng" dirty="0"/>
              <a:t>.</a:t>
            </a:r>
            <a:r>
              <a:rPr lang="en-ZA" sz="1400" dirty="0"/>
              <a:t> The word “remit” will be removed from paragraph (a)(i) of the definition of “concession or compromise”.</a:t>
            </a:r>
          </a:p>
          <a:p>
            <a:pPr algn="just"/>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12</a:t>
            </a:fld>
            <a:endParaRPr lang="en-US" sz="1400" b="0" dirty="0">
              <a:solidFill>
                <a:schemeClr val="tx1"/>
              </a:solidFill>
              <a:latin typeface="+mn-lt"/>
            </a:endParaRPr>
          </a:p>
        </p:txBody>
      </p:sp>
    </p:spTree>
    <p:extLst>
      <p:ext uri="{BB962C8B-B14F-4D97-AF65-F5344CB8AC3E}">
        <p14:creationId xmlns:p14="http://schemas.microsoft.com/office/powerpoint/2010/main" val="201897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400" b="1" dirty="0" smtClean="0"/>
              <a:t>5.Consequential amendments resulting from application of debt relief rules</a:t>
            </a:r>
            <a:endParaRPr lang="en-US" sz="2400" dirty="0"/>
          </a:p>
        </p:txBody>
      </p:sp>
      <p:sp>
        <p:nvSpPr>
          <p:cNvPr id="3" name="Content Placeholder 2"/>
          <p:cNvSpPr>
            <a:spLocks noGrp="1"/>
          </p:cNvSpPr>
          <p:nvPr>
            <p:ph idx="1"/>
          </p:nvPr>
        </p:nvSpPr>
        <p:spPr>
          <a:xfrm>
            <a:off x="152400" y="1124744"/>
            <a:ext cx="8884096" cy="5328592"/>
          </a:xfrm>
        </p:spPr>
        <p:txBody>
          <a:bodyPr/>
          <a:lstStyle/>
          <a:p>
            <a:pPr marL="0" indent="0">
              <a:buNone/>
            </a:pPr>
            <a:r>
              <a:rPr lang="en-ZA" sz="1400" b="1" i="1" u="sng" dirty="0"/>
              <a:t>Comment:</a:t>
            </a:r>
            <a:r>
              <a:rPr lang="en-ZA" sz="1400" b="1" u="sng" dirty="0"/>
              <a:t>  </a:t>
            </a:r>
            <a:endParaRPr lang="en-ZA" sz="1400" b="1" u="sng" dirty="0" smtClean="0"/>
          </a:p>
          <a:p>
            <a:r>
              <a:rPr lang="en-ZA" sz="1400" dirty="0" smtClean="0"/>
              <a:t>Paragraph </a:t>
            </a:r>
            <a:r>
              <a:rPr lang="en-ZA" sz="1400" dirty="0"/>
              <a:t>(</a:t>
            </a:r>
            <a:r>
              <a:rPr lang="en-ZA" sz="1400" i="1" dirty="0"/>
              <a:t>a</a:t>
            </a:r>
            <a:r>
              <a:rPr lang="en-ZA" sz="1400" dirty="0"/>
              <a:t>)(</a:t>
            </a:r>
            <a:r>
              <a:rPr lang="en-ZA" sz="1400" i="1" dirty="0"/>
              <a:t>ii</a:t>
            </a:r>
            <a:r>
              <a:rPr lang="en-ZA" sz="1400" dirty="0"/>
              <a:t>) of the definition of “concession or compromise” triggers the debt relief rules when a debt is redeemed or merger occurs as a result of the debtor or a connected person in relation to the debtor acquires the claim relating to the debt that the debtor holds. However, for merger to occur, the same person needs to hold the claim and owe the debt. It should be made clear in the definition of “concession or compromise” that the connected person element in </a:t>
            </a:r>
            <a:r>
              <a:rPr lang="en-ZA" sz="1400" dirty="0" smtClean="0"/>
              <a:t>paragraph </a:t>
            </a:r>
            <a:r>
              <a:rPr lang="en-ZA" sz="1400" dirty="0"/>
              <a:t>(</a:t>
            </a:r>
            <a:r>
              <a:rPr lang="en-ZA" sz="1400" i="1" dirty="0"/>
              <a:t>a</a:t>
            </a:r>
            <a:r>
              <a:rPr lang="en-ZA" sz="1400" dirty="0"/>
              <a:t>)(</a:t>
            </a:r>
            <a:r>
              <a:rPr lang="en-ZA" sz="1400" i="1" dirty="0"/>
              <a:t>ii</a:t>
            </a:r>
            <a:r>
              <a:rPr lang="en-ZA" sz="1400" dirty="0"/>
              <a:t>) of this definition applies only in respect of the redemption of a debt and not in respect of merger by acquisition. </a:t>
            </a:r>
          </a:p>
          <a:p>
            <a:pPr marL="0" indent="0">
              <a:buNone/>
            </a:pPr>
            <a:r>
              <a:rPr lang="en-ZA" sz="1400" b="1" u="sng" dirty="0"/>
              <a:t> </a:t>
            </a:r>
            <a:r>
              <a:rPr lang="en-ZA" sz="1400" b="1" i="1" u="sng" dirty="0" smtClean="0"/>
              <a:t>Response</a:t>
            </a:r>
            <a:r>
              <a:rPr lang="en-ZA" sz="1400" b="1" i="1" u="sng" dirty="0"/>
              <a:t>:</a:t>
            </a:r>
            <a:r>
              <a:rPr lang="en-ZA" sz="1400" b="1" u="sng" dirty="0"/>
              <a:t> </a:t>
            </a:r>
            <a:endParaRPr lang="en-ZA" sz="1400" b="1" u="sng" dirty="0" smtClean="0"/>
          </a:p>
          <a:p>
            <a:r>
              <a:rPr lang="en-ZA" sz="1400" u="sng" dirty="0" smtClean="0"/>
              <a:t>Accepted</a:t>
            </a:r>
            <a:r>
              <a:rPr lang="en-ZA" sz="1400" u="sng" dirty="0"/>
              <a:t>.</a:t>
            </a:r>
            <a:r>
              <a:rPr lang="en-ZA" sz="1400" dirty="0"/>
              <a:t> Paragraph (</a:t>
            </a:r>
            <a:r>
              <a:rPr lang="en-ZA" sz="1400" i="1" dirty="0"/>
              <a:t>a</a:t>
            </a:r>
            <a:r>
              <a:rPr lang="en-ZA" sz="1400" dirty="0"/>
              <a:t>)(</a:t>
            </a:r>
            <a:r>
              <a:rPr lang="en-ZA" sz="1400" i="1" dirty="0"/>
              <a:t>ii</a:t>
            </a:r>
            <a:r>
              <a:rPr lang="en-ZA" sz="1400" dirty="0"/>
              <a:t>) of the definition of “concession or compromise” will be rephrased so that the connected person element can only be applied in respect of debt redemptions.</a:t>
            </a:r>
          </a:p>
          <a:p>
            <a:pPr marL="0" indent="0">
              <a:buNone/>
            </a:pPr>
            <a:r>
              <a:rPr lang="en-ZA" sz="1400" dirty="0"/>
              <a:t> </a:t>
            </a:r>
            <a:r>
              <a:rPr lang="en-ZA" sz="1400" b="1" i="1" u="sng" dirty="0"/>
              <a:t>Comment:</a:t>
            </a:r>
            <a:r>
              <a:rPr lang="en-ZA" sz="1400" b="1" u="sng" dirty="0"/>
              <a:t>  </a:t>
            </a:r>
            <a:endParaRPr lang="en-ZA" sz="1400" b="1" u="sng" dirty="0" smtClean="0"/>
          </a:p>
          <a:p>
            <a:r>
              <a:rPr lang="en-ZA" sz="1400" dirty="0" smtClean="0"/>
              <a:t>The </a:t>
            </a:r>
            <a:r>
              <a:rPr lang="en-ZA" sz="1400" dirty="0"/>
              <a:t>policy around paragraph (</a:t>
            </a:r>
            <a:r>
              <a:rPr lang="en-ZA" sz="1400" i="1" dirty="0"/>
              <a:t>b</a:t>
            </a:r>
            <a:r>
              <a:rPr lang="en-ZA" sz="1400" dirty="0"/>
              <a:t>) of the definition of the “concession or compromise” that provides that interest bearing debt that is converted into equity should fall under the ambit of the debt relief rules is not clear. In this regard, it is not clear why the principal portion of a debt (whether interest bearing or not) that is converted into shares should result in negative tax consequences. Had a company been capitalised with equity from the beginning, the deductible expenses that that capitalisation funded would still be deductible.</a:t>
            </a:r>
          </a:p>
          <a:p>
            <a:pPr marL="0" indent="0">
              <a:buNone/>
            </a:pPr>
            <a:r>
              <a:rPr lang="en-ZA" sz="1400" dirty="0"/>
              <a:t> </a:t>
            </a:r>
            <a:r>
              <a:rPr lang="en-ZA" sz="1400" b="1" i="1" u="sng" dirty="0" smtClean="0"/>
              <a:t>Response:</a:t>
            </a:r>
          </a:p>
          <a:p>
            <a:r>
              <a:rPr lang="en-ZA" sz="1400" dirty="0" smtClean="0"/>
              <a:t> </a:t>
            </a:r>
            <a:r>
              <a:rPr lang="en-ZA" sz="1400" u="sng" dirty="0"/>
              <a:t>Accepted.</a:t>
            </a:r>
            <a:r>
              <a:rPr lang="en-ZA" sz="1400" dirty="0"/>
              <a:t> Paragraph (</a:t>
            </a:r>
            <a:r>
              <a:rPr lang="en-ZA" sz="1400" i="1" dirty="0"/>
              <a:t>b</a:t>
            </a:r>
            <a:r>
              <a:rPr lang="en-ZA" sz="1400" dirty="0"/>
              <a:t>) of the definition of “concession or compromise” will be amended to only include any interest that was deducted but not paid by the debtor that is subsequently converted or exchanged for shares.</a:t>
            </a:r>
          </a:p>
          <a:p>
            <a:pPr marL="0" indent="0">
              <a:buNone/>
            </a:pPr>
            <a:r>
              <a:rPr lang="en-ZA" sz="1400" dirty="0"/>
              <a:t> </a:t>
            </a:r>
          </a:p>
          <a:p>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13</a:t>
            </a:fld>
            <a:endParaRPr lang="en-US" sz="1400" b="0" dirty="0">
              <a:solidFill>
                <a:schemeClr val="tx1"/>
              </a:solidFill>
              <a:latin typeface="+mn-lt"/>
            </a:endParaRPr>
          </a:p>
        </p:txBody>
      </p:sp>
    </p:spTree>
    <p:extLst>
      <p:ext uri="{BB962C8B-B14F-4D97-AF65-F5344CB8AC3E}">
        <p14:creationId xmlns:p14="http://schemas.microsoft.com/office/powerpoint/2010/main" val="2012822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400" b="1" dirty="0" smtClean="0"/>
              <a:t>5.Consequential amendments resulting from application of debt relief rules</a:t>
            </a:r>
            <a:endParaRPr lang="en-US" sz="2400" dirty="0"/>
          </a:p>
        </p:txBody>
      </p:sp>
      <p:sp>
        <p:nvSpPr>
          <p:cNvPr id="3" name="Content Placeholder 2"/>
          <p:cNvSpPr>
            <a:spLocks noGrp="1"/>
          </p:cNvSpPr>
          <p:nvPr>
            <p:ph idx="1"/>
          </p:nvPr>
        </p:nvSpPr>
        <p:spPr>
          <a:xfrm>
            <a:off x="152400" y="1124744"/>
            <a:ext cx="8884096" cy="5328592"/>
          </a:xfrm>
        </p:spPr>
        <p:txBody>
          <a:bodyPr/>
          <a:lstStyle/>
          <a:p>
            <a:pPr marL="0" indent="0">
              <a:buNone/>
            </a:pPr>
            <a:r>
              <a:rPr lang="en-ZA" sz="1400" b="1" i="1" u="sng" dirty="0" smtClean="0"/>
              <a:t>Comment</a:t>
            </a:r>
            <a:r>
              <a:rPr lang="en-ZA" sz="1400" b="1" i="1" u="sng" dirty="0"/>
              <a:t>:</a:t>
            </a:r>
            <a:r>
              <a:rPr lang="en-ZA" sz="1400" b="1" u="sng" dirty="0"/>
              <a:t> </a:t>
            </a:r>
            <a:endParaRPr lang="en-ZA" sz="1400" b="1" u="sng" dirty="0" smtClean="0"/>
          </a:p>
          <a:p>
            <a:r>
              <a:rPr lang="en-ZA" sz="1400" dirty="0" smtClean="0"/>
              <a:t>The </a:t>
            </a:r>
            <a:r>
              <a:rPr lang="en-ZA" sz="1400" dirty="0"/>
              <a:t>redetermination of income tax recoupments, capital losses and/or capital gains which were determined and accounted for on the disposal of assets in a prior to when a “debt benefit” arises is not clear. It should be clarified as to whether the proposed provision will apply to all capital assets or only allowance assets. In addition, it should be clarified whether a redetermination should be made if the asset is disposed of in the year that the “debt benefit” arises. </a:t>
            </a:r>
          </a:p>
          <a:p>
            <a:pPr marL="0" indent="0">
              <a:buNone/>
            </a:pPr>
            <a:r>
              <a:rPr lang="en-ZA" sz="1400" b="1" u="sng" dirty="0"/>
              <a:t> </a:t>
            </a:r>
            <a:r>
              <a:rPr lang="en-ZA" sz="1400" b="1" i="1" u="sng" dirty="0" smtClean="0"/>
              <a:t>Response</a:t>
            </a:r>
            <a:r>
              <a:rPr lang="en-ZA" sz="1400" b="1" i="1" u="sng" dirty="0"/>
              <a:t>: </a:t>
            </a:r>
            <a:endParaRPr lang="en-ZA" sz="1400" b="1" i="1" u="sng" dirty="0" smtClean="0"/>
          </a:p>
          <a:p>
            <a:r>
              <a:rPr lang="en-ZA" sz="1400" u="sng" dirty="0" smtClean="0"/>
              <a:t>Accepted</a:t>
            </a:r>
            <a:r>
              <a:rPr lang="en-ZA" sz="1400" u="sng" dirty="0"/>
              <a:t>.</a:t>
            </a:r>
            <a:r>
              <a:rPr lang="en-ZA" sz="1400" dirty="0"/>
              <a:t> Amendments will be made to paragraph 12A of the Eighth Schedule to the Act to clarify that the redetermination rules apply to both capital and allowance assets. </a:t>
            </a:r>
            <a:endParaRPr lang="en-ZA" sz="1400" dirty="0" smtClean="0"/>
          </a:p>
          <a:p>
            <a:pPr marL="0" indent="0">
              <a:buNone/>
            </a:pPr>
            <a:r>
              <a:rPr lang="en-ZA" sz="1400" dirty="0"/>
              <a:t> </a:t>
            </a:r>
            <a:r>
              <a:rPr lang="en-ZA" sz="1400" b="1" i="1" u="sng" dirty="0" smtClean="0"/>
              <a:t>Comment</a:t>
            </a:r>
            <a:r>
              <a:rPr lang="en-ZA" sz="1400" b="1" i="1" u="sng" dirty="0"/>
              <a:t>: </a:t>
            </a:r>
            <a:endParaRPr lang="en-ZA" sz="1400" b="1" i="1" u="sng" dirty="0" smtClean="0"/>
          </a:p>
          <a:p>
            <a:r>
              <a:rPr lang="en-ZA" sz="1400" dirty="0" smtClean="0"/>
              <a:t>The </a:t>
            </a:r>
            <a:r>
              <a:rPr lang="en-ZA" sz="1400" dirty="0"/>
              <a:t>proposed amendment to close the donations tax loophole meant to ensure that donations tax is paid in order for a debt to be excluded, adds unnecessary complexity for individuals as it can lead to partial application in the instance that a donation exceeds the annual exclusion of R100 000. In addition, a similar amendment in the Estate Duty Act No. 45 of 1955 that require  estate duty should be actually payable on a forgiven debt has not been included. This results in lack of symmetry.</a:t>
            </a:r>
          </a:p>
          <a:p>
            <a:pPr marL="0" indent="0">
              <a:buNone/>
            </a:pPr>
            <a:r>
              <a:rPr lang="en-ZA" sz="1400" b="1" u="sng" dirty="0"/>
              <a:t> </a:t>
            </a:r>
            <a:r>
              <a:rPr lang="en-ZA" sz="1400" b="1" i="1" u="sng" dirty="0" smtClean="0"/>
              <a:t>Response</a:t>
            </a:r>
            <a:r>
              <a:rPr lang="en-ZA" sz="1400" b="1" i="1" u="sng" dirty="0"/>
              <a:t>:</a:t>
            </a:r>
            <a:r>
              <a:rPr lang="en-ZA" sz="1400" b="1" u="sng" dirty="0"/>
              <a:t> </a:t>
            </a:r>
            <a:endParaRPr lang="en-ZA" sz="1400" b="1" u="sng" dirty="0" smtClean="0"/>
          </a:p>
          <a:p>
            <a:r>
              <a:rPr lang="en-ZA" sz="1400" u="sng" dirty="0" smtClean="0"/>
              <a:t>Not </a:t>
            </a:r>
            <a:r>
              <a:rPr lang="en-ZA" sz="1400" u="sng" dirty="0"/>
              <a:t>accepted.</a:t>
            </a:r>
            <a:r>
              <a:rPr lang="en-ZA" sz="1400" dirty="0"/>
              <a:t> The requirement that donations tax should be paid on a donated debt for such a donated debt claim to be excluded from the debt relief rules will remain. Failure to put in this requirement will mean that no tax is levied on a donated debt claim. </a:t>
            </a:r>
            <a:r>
              <a:rPr lang="en-ZA" sz="1400" dirty="0" smtClean="0"/>
              <a:t>A similar amendment has </a:t>
            </a:r>
            <a:r>
              <a:rPr lang="en-ZA" sz="1400" dirty="0"/>
              <a:t>not </a:t>
            </a:r>
            <a:r>
              <a:rPr lang="en-ZA" sz="1400" dirty="0" smtClean="0"/>
              <a:t>been </a:t>
            </a:r>
            <a:r>
              <a:rPr lang="en-ZA" sz="1400" dirty="0"/>
              <a:t>made in the Estate Duty </a:t>
            </a:r>
            <a:r>
              <a:rPr lang="en-ZA" sz="1400" dirty="0" smtClean="0"/>
              <a:t>Act. To make </a:t>
            </a:r>
            <a:r>
              <a:rPr lang="en-ZA" sz="1400" dirty="0"/>
              <a:t>such amendment in the Estate Duty Act requires much more intensive changes.  </a:t>
            </a:r>
            <a:r>
              <a:rPr lang="en-ZA" sz="1400" dirty="0" smtClean="0"/>
              <a:t>As such, </a:t>
            </a:r>
            <a:r>
              <a:rPr lang="en-ZA" sz="1400" dirty="0"/>
              <a:t>amendments in the Estate Duty Act </a:t>
            </a:r>
            <a:r>
              <a:rPr lang="en-ZA" sz="1400" dirty="0" smtClean="0"/>
              <a:t>will </a:t>
            </a:r>
            <a:r>
              <a:rPr lang="en-ZA" sz="1400" dirty="0"/>
              <a:t>be considered in the 2019 legislative cycle. </a:t>
            </a:r>
          </a:p>
          <a:p>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14</a:t>
            </a:fld>
            <a:endParaRPr lang="en-US" sz="1400" b="0" dirty="0">
              <a:solidFill>
                <a:schemeClr val="tx1"/>
              </a:solidFill>
              <a:latin typeface="+mn-lt"/>
            </a:endParaRPr>
          </a:p>
        </p:txBody>
      </p:sp>
    </p:spTree>
    <p:extLst>
      <p:ext uri="{BB962C8B-B14F-4D97-AF65-F5344CB8AC3E}">
        <p14:creationId xmlns:p14="http://schemas.microsoft.com/office/powerpoint/2010/main" val="1254052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000" b="1" dirty="0" smtClean="0"/>
              <a:t>6. Refining anti-avoidance rules dealing with share buy backs and dividend stripping</a:t>
            </a:r>
            <a:endParaRPr lang="en-US" sz="2000" dirty="0"/>
          </a:p>
        </p:txBody>
      </p:sp>
      <p:sp>
        <p:nvSpPr>
          <p:cNvPr id="3" name="Content Placeholder 2"/>
          <p:cNvSpPr>
            <a:spLocks noGrp="1"/>
          </p:cNvSpPr>
          <p:nvPr>
            <p:ph idx="1"/>
          </p:nvPr>
        </p:nvSpPr>
        <p:spPr>
          <a:xfrm>
            <a:off x="152400" y="1295400"/>
            <a:ext cx="8884096" cy="5157936"/>
          </a:xfrm>
        </p:spPr>
        <p:txBody>
          <a:bodyPr/>
          <a:lstStyle/>
          <a:p>
            <a:pPr algn="just"/>
            <a:r>
              <a:rPr lang="en-US" sz="1400" dirty="0"/>
              <a:t>In 2017, changes were made in the Income Tax Act to strengthen the anti-avoidance rules dealing with share buy backs and dividend stripping. </a:t>
            </a:r>
            <a:endParaRPr lang="en-US" sz="1400" dirty="0" smtClean="0"/>
          </a:p>
          <a:p>
            <a:pPr algn="just"/>
            <a:r>
              <a:rPr lang="en-US" sz="1400" dirty="0" smtClean="0"/>
              <a:t>As </a:t>
            </a:r>
            <a:r>
              <a:rPr lang="en-US" sz="1400" dirty="0"/>
              <a:t>part of the 2017 amendments</a:t>
            </a:r>
            <a:r>
              <a:rPr lang="en-US" sz="1400" dirty="0" smtClean="0"/>
              <a:t>, (A) </a:t>
            </a:r>
            <a:r>
              <a:rPr lang="en-US" sz="1400" dirty="0"/>
              <a:t>a specific rule was included in the legislation defining what constitutes an extraordinary dividend in the case of preference </a:t>
            </a:r>
            <a:r>
              <a:rPr lang="en-US" sz="1400" dirty="0" smtClean="0"/>
              <a:t>shares and (B) </a:t>
            </a:r>
            <a:r>
              <a:rPr lang="en-US" sz="1400" dirty="0"/>
              <a:t>a provision was included in the legislation in order to ensure that these anti-avoidance rules override the corporate re-</a:t>
            </a:r>
            <a:r>
              <a:rPr lang="en-US" sz="1400" dirty="0" err="1"/>
              <a:t>organisation</a:t>
            </a:r>
            <a:r>
              <a:rPr lang="en-US" sz="1400" dirty="0"/>
              <a:t> rules. This was </a:t>
            </a:r>
            <a:r>
              <a:rPr lang="en-US" sz="1400" dirty="0" smtClean="0"/>
              <a:t>to </a:t>
            </a:r>
            <a:r>
              <a:rPr lang="en-US" sz="1400" dirty="0"/>
              <a:t>ensure that taxpayers do not use the corporate re-</a:t>
            </a:r>
            <a:r>
              <a:rPr lang="en-US" sz="1400" dirty="0" err="1"/>
              <a:t>organisation</a:t>
            </a:r>
            <a:r>
              <a:rPr lang="en-US" sz="1400" dirty="0"/>
              <a:t> rules in order to avoid these anti-avoidance rules in respect of dividends stripped out of a target company.</a:t>
            </a:r>
            <a:endParaRPr lang="en-ZA" sz="1400" dirty="0"/>
          </a:p>
          <a:p>
            <a:pPr algn="just"/>
            <a:r>
              <a:rPr lang="en-US" sz="1400" dirty="0" smtClean="0"/>
              <a:t>It </a:t>
            </a:r>
            <a:r>
              <a:rPr lang="en-US" sz="1400" dirty="0"/>
              <a:t>has come to Government’s attention that the </a:t>
            </a:r>
            <a:r>
              <a:rPr lang="en-US" sz="1400" dirty="0" smtClean="0"/>
              <a:t>above-mentioned two rules may </a:t>
            </a:r>
            <a:r>
              <a:rPr lang="en-US" sz="1400" dirty="0"/>
              <a:t>affect some legitimate transactions and arrangements.  In order to address these concerns, </a:t>
            </a:r>
            <a:r>
              <a:rPr lang="en-US" sz="1400" dirty="0" smtClean="0"/>
              <a:t>amendments were proposed in the 2018 Draft TLAB</a:t>
            </a:r>
            <a:r>
              <a:rPr lang="en-US" sz="1400" dirty="0"/>
              <a:t> </a:t>
            </a:r>
            <a:r>
              <a:rPr lang="en-US" sz="1400" dirty="0" smtClean="0"/>
              <a:t>that (A) a </a:t>
            </a:r>
            <a:r>
              <a:rPr lang="en-US" sz="1400" dirty="0"/>
              <a:t>new definition of “preference shares” be introduced </a:t>
            </a:r>
            <a:r>
              <a:rPr lang="en-US" sz="1400" dirty="0" smtClean="0"/>
              <a:t>for </a:t>
            </a:r>
            <a:r>
              <a:rPr lang="en-US" sz="1400" dirty="0"/>
              <a:t>purposes of the anti-dividend stripping </a:t>
            </a:r>
            <a:r>
              <a:rPr lang="en-US" sz="1400" dirty="0" smtClean="0"/>
              <a:t>rules and (B) the </a:t>
            </a:r>
            <a:r>
              <a:rPr lang="en-US" sz="1400" dirty="0"/>
              <a:t>anti-dividend stripping rules should override corporate re-</a:t>
            </a:r>
            <a:r>
              <a:rPr lang="en-US" sz="1400" dirty="0" err="1"/>
              <a:t>organisation</a:t>
            </a:r>
            <a:r>
              <a:rPr lang="en-US" sz="1400" dirty="0"/>
              <a:t> rules only in cases where the corporate re-</a:t>
            </a:r>
            <a:r>
              <a:rPr lang="en-US" sz="1400" dirty="0" err="1"/>
              <a:t>organisation</a:t>
            </a:r>
            <a:r>
              <a:rPr lang="en-US" sz="1400" dirty="0"/>
              <a:t> rules are abused by taxpayers</a:t>
            </a:r>
            <a:r>
              <a:rPr lang="en-US" sz="1400" dirty="0" smtClean="0"/>
              <a:t>.</a:t>
            </a:r>
            <a:endParaRPr lang="en-ZA" sz="1400" dirty="0"/>
          </a:p>
          <a:p>
            <a:pPr marL="0" indent="0">
              <a:buNone/>
            </a:pPr>
            <a:r>
              <a:rPr lang="en-ZA" sz="1400" b="1" i="1" u="sng" dirty="0"/>
              <a:t>Comment</a:t>
            </a:r>
            <a:r>
              <a:rPr lang="en-ZA" sz="1400" b="1" u="sng" dirty="0"/>
              <a:t>: </a:t>
            </a:r>
            <a:endParaRPr lang="en-ZA" sz="1400" b="1" u="sng" dirty="0" smtClean="0"/>
          </a:p>
          <a:p>
            <a:r>
              <a:rPr lang="en-ZA" sz="1400" dirty="0" smtClean="0"/>
              <a:t>The </a:t>
            </a:r>
            <a:r>
              <a:rPr lang="en-ZA" sz="1400" dirty="0"/>
              <a:t>2018 proposed amendments which cater for the interaction between the dividend stripping rules and the corporate reorganisation rules should be effective from 18 July 2017 (i.e. the commencement date of the 2017 rules that currently override the corporate re-organisation rules) and not 1 January 2019 as proposed in the 2018 Draft TLAB as the current rules were overly harsh.</a:t>
            </a:r>
          </a:p>
          <a:p>
            <a:pPr marL="0" indent="0">
              <a:buNone/>
            </a:pPr>
            <a:r>
              <a:rPr lang="en-ZA" sz="1400" b="1" i="1" u="sng" dirty="0" smtClean="0"/>
              <a:t>Response</a:t>
            </a:r>
            <a:r>
              <a:rPr lang="en-ZA" sz="1400" b="1" u="sng" dirty="0"/>
              <a:t>: </a:t>
            </a:r>
            <a:endParaRPr lang="en-ZA" sz="1400" b="1" u="sng" dirty="0" smtClean="0"/>
          </a:p>
          <a:p>
            <a:r>
              <a:rPr lang="en-ZA" sz="1400" u="sng" dirty="0" smtClean="0"/>
              <a:t>Not </a:t>
            </a:r>
            <a:r>
              <a:rPr lang="en-ZA" sz="1400" u="sng" dirty="0"/>
              <a:t>accepted.</a:t>
            </a:r>
            <a:r>
              <a:rPr lang="en-ZA" sz="1400" dirty="0"/>
              <a:t> At the time when these rules were proposed in 2017, it was intended that the dividend stripping rules should override the corporate re-organisation rules. The 2018 proposed amendments are a change to the 2017 policy position and </a:t>
            </a:r>
            <a:r>
              <a:rPr lang="en-ZA" sz="1400" dirty="0" smtClean="0"/>
              <a:t>as </a:t>
            </a:r>
            <a:r>
              <a:rPr lang="en-ZA" sz="1400" dirty="0"/>
              <a:t>such </a:t>
            </a:r>
            <a:r>
              <a:rPr lang="en-ZA" sz="1400" dirty="0" smtClean="0"/>
              <a:t>will have </a:t>
            </a:r>
            <a:r>
              <a:rPr lang="en-ZA" sz="1400" dirty="0"/>
              <a:t>a future effective date of 1 January 2019.</a:t>
            </a:r>
          </a:p>
          <a:p>
            <a:pPr marL="0" indent="0" algn="just">
              <a:buNone/>
            </a:pP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15</a:t>
            </a:fld>
            <a:endParaRPr lang="en-US" sz="1400" b="0" dirty="0">
              <a:solidFill>
                <a:schemeClr val="tx1"/>
              </a:solidFill>
              <a:latin typeface="+mn-lt"/>
            </a:endParaRPr>
          </a:p>
        </p:txBody>
      </p:sp>
    </p:spTree>
    <p:extLst>
      <p:ext uri="{BB962C8B-B14F-4D97-AF65-F5344CB8AC3E}">
        <p14:creationId xmlns:p14="http://schemas.microsoft.com/office/powerpoint/2010/main" val="2824172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000" b="1" dirty="0" smtClean="0"/>
              <a:t>6. Refining anti-avoidance rules dealing with share buy backs and dividend stripping</a:t>
            </a:r>
            <a:endParaRPr lang="en-US" sz="2000" dirty="0"/>
          </a:p>
        </p:txBody>
      </p:sp>
      <p:sp>
        <p:nvSpPr>
          <p:cNvPr id="3" name="Content Placeholder 2"/>
          <p:cNvSpPr>
            <a:spLocks noGrp="1"/>
          </p:cNvSpPr>
          <p:nvPr>
            <p:ph idx="1"/>
          </p:nvPr>
        </p:nvSpPr>
        <p:spPr>
          <a:xfrm>
            <a:off x="152400" y="1295400"/>
            <a:ext cx="8884096" cy="5301952"/>
          </a:xfrm>
        </p:spPr>
        <p:txBody>
          <a:bodyPr/>
          <a:lstStyle/>
          <a:p>
            <a:pPr marL="0" indent="0">
              <a:buNone/>
            </a:pPr>
            <a:r>
              <a:rPr lang="en-ZA" sz="1400" b="1" i="1" u="sng" dirty="0" smtClean="0"/>
              <a:t>Comment</a:t>
            </a:r>
            <a:r>
              <a:rPr lang="en-ZA" sz="1400" b="1" u="sng" dirty="0"/>
              <a:t>: </a:t>
            </a:r>
            <a:endParaRPr lang="en-ZA" sz="1400" b="1" u="sng" dirty="0" smtClean="0"/>
          </a:p>
          <a:p>
            <a:pPr algn="just"/>
            <a:r>
              <a:rPr lang="en-ZA" sz="1400" dirty="0" smtClean="0"/>
              <a:t>The </a:t>
            </a:r>
            <a:r>
              <a:rPr lang="en-ZA" sz="1400" dirty="0"/>
              <a:t>2018 amendments introduced a definition of a preference share </a:t>
            </a:r>
            <a:r>
              <a:rPr lang="en-ZA" sz="1400" dirty="0" smtClean="0"/>
              <a:t> for purposes  of anti-dividend </a:t>
            </a:r>
            <a:r>
              <a:rPr lang="en-ZA" sz="1400" dirty="0"/>
              <a:t>stripping </a:t>
            </a:r>
            <a:r>
              <a:rPr lang="en-ZA" sz="1400" dirty="0" smtClean="0"/>
              <a:t>rules and the </a:t>
            </a:r>
            <a:r>
              <a:rPr lang="en-ZA" sz="1400" dirty="0"/>
              <a:t>definition of “extraordinary dividend” was also expanded to include what is an “extraordinary dividend” in the case of preference shares. In terms of this amendment, an “extraordinary dividend” in respect of a preference share is the amount of any dividend received or accrued exceeding the amount that would have otherwise accrued with respect to that preference share if it was determined with respect to the considerations for which that share was issued by applying an interest rate of 15 per cent per annum. However it is not clear whether the 15 per cent rate used to determine the extraordinary dividend should be applied on a simple or compounding basis.</a:t>
            </a:r>
          </a:p>
          <a:p>
            <a:pPr marL="0" indent="0" algn="just">
              <a:buNone/>
            </a:pPr>
            <a:r>
              <a:rPr lang="en-ZA" sz="1400" b="1" u="sng" dirty="0"/>
              <a:t> </a:t>
            </a:r>
            <a:r>
              <a:rPr lang="en-ZA" sz="1400" b="1" i="1" u="sng" dirty="0" smtClean="0"/>
              <a:t>Response</a:t>
            </a:r>
            <a:r>
              <a:rPr lang="en-ZA" sz="1400" b="1" u="sng" dirty="0"/>
              <a:t>: </a:t>
            </a:r>
            <a:endParaRPr lang="en-ZA" sz="1400" b="1" u="sng" dirty="0" smtClean="0"/>
          </a:p>
          <a:p>
            <a:pPr algn="just"/>
            <a:r>
              <a:rPr lang="en-ZA" sz="1400" u="sng" dirty="0" smtClean="0"/>
              <a:t>Accepted</a:t>
            </a:r>
            <a:r>
              <a:rPr lang="en-ZA" sz="1400" u="sng" dirty="0"/>
              <a:t>.</a:t>
            </a:r>
            <a:r>
              <a:rPr lang="en-ZA" sz="1400" dirty="0"/>
              <a:t> It will be specified in the legislation that a simple basis of determination is applicable when determining an extraordinary dividend for preference shares</a:t>
            </a:r>
            <a:r>
              <a:rPr lang="en-ZA" sz="1400" dirty="0" smtClean="0"/>
              <a:t>.</a:t>
            </a:r>
          </a:p>
          <a:p>
            <a:pPr marL="0" indent="0" algn="just">
              <a:buNone/>
            </a:pPr>
            <a:r>
              <a:rPr lang="en-ZA" sz="1400" b="1" i="1" u="sng" dirty="0"/>
              <a:t>Comment</a:t>
            </a:r>
            <a:r>
              <a:rPr lang="en-ZA" sz="1400" b="1" u="sng" dirty="0"/>
              <a:t>: </a:t>
            </a:r>
          </a:p>
          <a:p>
            <a:pPr algn="just"/>
            <a:r>
              <a:rPr lang="en-ZA" sz="1400" dirty="0"/>
              <a:t>The proposed amendments to anti-dividend stripping rules are overly complex and cannot be easily understood. Therefore the proposed amendments to should be redrafted to make readable and understandable.</a:t>
            </a:r>
          </a:p>
          <a:p>
            <a:pPr marL="0" indent="0" algn="just">
              <a:buNone/>
            </a:pPr>
            <a:r>
              <a:rPr lang="en-ZA" sz="1400" b="1" i="1" u="sng" dirty="0"/>
              <a:t>Response</a:t>
            </a:r>
            <a:r>
              <a:rPr lang="en-ZA" sz="1400" b="1" u="sng" dirty="0"/>
              <a:t>: </a:t>
            </a:r>
          </a:p>
          <a:p>
            <a:pPr algn="just"/>
            <a:r>
              <a:rPr lang="en-ZA" sz="1400" u="sng" dirty="0"/>
              <a:t>Noted. </a:t>
            </a:r>
            <a:r>
              <a:rPr lang="en-ZA" sz="1400" dirty="0"/>
              <a:t>In order to ensure that the anti-avoidance rules dealing with dividend stripping </a:t>
            </a:r>
            <a:r>
              <a:rPr lang="en-ZA" sz="1400" dirty="0" smtClean="0"/>
              <a:t>do </a:t>
            </a:r>
            <a:r>
              <a:rPr lang="en-ZA" sz="1400" dirty="0"/>
              <a:t>not affect legitimate corporate re-organisation </a:t>
            </a:r>
            <a:r>
              <a:rPr lang="en-ZA" sz="1400" dirty="0" smtClean="0"/>
              <a:t>transactions, </a:t>
            </a:r>
            <a:r>
              <a:rPr lang="en-ZA" sz="1400" dirty="0"/>
              <a:t>various different scenarios are covered by the 2018 </a:t>
            </a:r>
            <a:r>
              <a:rPr lang="en-ZA" sz="1400" dirty="0" smtClean="0"/>
              <a:t>proposals and these scenarios involve </a:t>
            </a:r>
            <a:r>
              <a:rPr lang="en-ZA" sz="1400" dirty="0"/>
              <a:t>complex multi-step transactions. </a:t>
            </a:r>
            <a:r>
              <a:rPr lang="en-ZA" sz="1400" dirty="0" smtClean="0"/>
              <a:t>The 2018 draft proposals are the reflection of that complexity.</a:t>
            </a: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16</a:t>
            </a:fld>
            <a:endParaRPr lang="en-US" sz="1400" b="0" dirty="0">
              <a:solidFill>
                <a:schemeClr val="tx1"/>
              </a:solidFill>
              <a:latin typeface="+mn-lt"/>
            </a:endParaRPr>
          </a:p>
        </p:txBody>
      </p:sp>
    </p:spTree>
    <p:extLst>
      <p:ext uri="{BB962C8B-B14F-4D97-AF65-F5344CB8AC3E}">
        <p14:creationId xmlns:p14="http://schemas.microsoft.com/office/powerpoint/2010/main" val="3766513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000" b="1" dirty="0" smtClean="0"/>
              <a:t>6. Refining anti-avoidance rules dealing with share buy backs and dividend stripping</a:t>
            </a:r>
            <a:endParaRPr lang="en-US" sz="2000" dirty="0"/>
          </a:p>
        </p:txBody>
      </p:sp>
      <p:sp>
        <p:nvSpPr>
          <p:cNvPr id="3" name="Content Placeholder 2"/>
          <p:cNvSpPr>
            <a:spLocks noGrp="1"/>
          </p:cNvSpPr>
          <p:nvPr>
            <p:ph idx="1"/>
          </p:nvPr>
        </p:nvSpPr>
        <p:spPr>
          <a:xfrm>
            <a:off x="152400" y="1295400"/>
            <a:ext cx="8884096" cy="5157936"/>
          </a:xfrm>
        </p:spPr>
        <p:txBody>
          <a:bodyPr/>
          <a:lstStyle/>
          <a:p>
            <a:pPr marL="0" indent="0" algn="just">
              <a:buNone/>
            </a:pPr>
            <a:r>
              <a:rPr lang="en-ZA" sz="1400" dirty="0"/>
              <a:t> </a:t>
            </a:r>
            <a:r>
              <a:rPr lang="en-ZA" sz="1400" b="1" i="1" u="sng" dirty="0" smtClean="0"/>
              <a:t>Comment</a:t>
            </a:r>
            <a:r>
              <a:rPr lang="en-ZA" sz="1400" b="1" u="sng" dirty="0"/>
              <a:t>: </a:t>
            </a:r>
            <a:endParaRPr lang="en-ZA" sz="1400" b="1" u="sng" dirty="0" smtClean="0"/>
          </a:p>
          <a:p>
            <a:pPr algn="just"/>
            <a:r>
              <a:rPr lang="en-ZA" sz="1400" dirty="0" smtClean="0"/>
              <a:t>When </a:t>
            </a:r>
            <a:r>
              <a:rPr lang="en-ZA" sz="1400" dirty="0"/>
              <a:t>a resident company disposes of shares it holds in another company in terms of a deferral transaction, the anti-avoidance </a:t>
            </a:r>
            <a:r>
              <a:rPr lang="en-ZA" sz="1400" dirty="0" smtClean="0"/>
              <a:t>dealing </a:t>
            </a:r>
            <a:r>
              <a:rPr lang="en-ZA" sz="1400" dirty="0"/>
              <a:t>with dividend stripping rules will not be immediately triggered. However, it is proposed that specific claw-back rules should apply to exempt dividends received or accrued in respect of those shares or other shares acquired in exchange for those shares in respect of which such exempt dividends were received or accrued within 18 months of their acquisition. These claw back rules should be applied at the time when such shares are subsequently disposed of in terms of a transaction that is not a deferral transaction within 18 months of their acquisition. The proposed amendments consider dividends declared 18 months prior to a deferral transaction and the disposal of shares within a period of 18 months after the deferral transaction and therefore introduces an effective 36-month period. A 36-month period is not acceptable</a:t>
            </a:r>
            <a:r>
              <a:rPr lang="en-ZA" sz="1400" dirty="0" smtClean="0"/>
              <a:t>.</a:t>
            </a:r>
          </a:p>
          <a:p>
            <a:pPr algn="just"/>
            <a:endParaRPr lang="en-ZA" sz="1400" dirty="0"/>
          </a:p>
          <a:p>
            <a:pPr marL="0" indent="0" algn="just">
              <a:buNone/>
            </a:pPr>
            <a:r>
              <a:rPr lang="en-ZA" sz="1400" dirty="0"/>
              <a:t> </a:t>
            </a:r>
            <a:r>
              <a:rPr lang="en-ZA" sz="1400" b="1" i="1" u="sng" dirty="0" smtClean="0"/>
              <a:t>Response</a:t>
            </a:r>
            <a:r>
              <a:rPr lang="en-ZA" sz="1400" b="1" u="sng" dirty="0"/>
              <a:t>: </a:t>
            </a:r>
            <a:endParaRPr lang="en-ZA" sz="1400" b="1" u="sng" dirty="0" smtClean="0"/>
          </a:p>
          <a:p>
            <a:pPr algn="just"/>
            <a:r>
              <a:rPr lang="en-ZA" sz="1400" u="sng" dirty="0" smtClean="0"/>
              <a:t>Not </a:t>
            </a:r>
            <a:r>
              <a:rPr lang="en-ZA" sz="1400" u="sng" dirty="0"/>
              <a:t>accepted.</a:t>
            </a:r>
            <a:r>
              <a:rPr lang="en-ZA" sz="1400" dirty="0"/>
              <a:t> In determining what constitutes an extraordinary dividend, the legislation requires that you look at the exempt dividends received over a period of 18 months before a deferral transaction in respect of which shares are disposed of. It is only after a deferral transaction that taxpayers will be required to observe the claw back requirement of the rules for 18 months after that deferral transaction. It is therefore inaccurate, that the rules apply for an effective 36 months period as the 18 months prior to a deferral transaction is only referred to for purposes of determining the amount of the extraordinary dividend. It is only during the 18-month period following the deferral transaction, that the rules can apply to trigger a claw back of extraordinary dividends</a:t>
            </a:r>
            <a:r>
              <a:rPr lang="en-ZA" sz="1400" dirty="0" smtClean="0"/>
              <a:t>.</a:t>
            </a:r>
            <a:r>
              <a:rPr lang="en-ZA" sz="1400" b="1" i="1" u="sng" dirty="0"/>
              <a:t> </a:t>
            </a: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17</a:t>
            </a:fld>
            <a:endParaRPr lang="en-US" sz="1400" b="0" dirty="0">
              <a:solidFill>
                <a:schemeClr val="tx1"/>
              </a:solidFill>
              <a:latin typeface="+mn-lt"/>
            </a:endParaRPr>
          </a:p>
        </p:txBody>
      </p:sp>
    </p:spTree>
    <p:extLst>
      <p:ext uri="{BB962C8B-B14F-4D97-AF65-F5344CB8AC3E}">
        <p14:creationId xmlns:p14="http://schemas.microsoft.com/office/powerpoint/2010/main" val="2493365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000" b="1" dirty="0" smtClean="0"/>
              <a:t>7. Tax treatment of amounts received by or accrued to portfolios of collective investment schemes (CISs)</a:t>
            </a:r>
            <a:endParaRPr lang="en-US" sz="2000" dirty="0"/>
          </a:p>
        </p:txBody>
      </p:sp>
      <p:sp>
        <p:nvSpPr>
          <p:cNvPr id="3" name="Content Placeholder 2"/>
          <p:cNvSpPr>
            <a:spLocks noGrp="1"/>
          </p:cNvSpPr>
          <p:nvPr>
            <p:ph idx="1"/>
          </p:nvPr>
        </p:nvSpPr>
        <p:spPr>
          <a:xfrm>
            <a:off x="152400" y="1124744"/>
            <a:ext cx="8884096" cy="5544616"/>
          </a:xfrm>
        </p:spPr>
        <p:txBody>
          <a:bodyPr/>
          <a:lstStyle/>
          <a:p>
            <a:r>
              <a:rPr lang="en-GB" sz="1400" dirty="0" smtClean="0"/>
              <a:t>In terms of section </a:t>
            </a:r>
            <a:r>
              <a:rPr lang="en-GB" sz="1400" dirty="0"/>
              <a:t>25BA of the Income Tax Act, distributions that are not of a capital nature from a CIS to unit holders within 12 months after that income accrued or in the case of interest, is received by a CIS, follow the flow through principle and are deemed to accrue to unit holders on the date of distribution and are subject to tax in the hands of the unit holders.  </a:t>
            </a:r>
            <a:endParaRPr lang="en-GB" sz="1400" dirty="0" smtClean="0"/>
          </a:p>
          <a:p>
            <a:r>
              <a:rPr lang="en-GB" sz="1400" dirty="0" smtClean="0"/>
              <a:t>The </a:t>
            </a:r>
            <a:r>
              <a:rPr lang="en-GB" sz="1400" dirty="0"/>
              <a:t>Act does not provide </a:t>
            </a:r>
            <a:r>
              <a:rPr lang="en-GB" sz="1400" dirty="0" smtClean="0"/>
              <a:t>a definition of what </a:t>
            </a:r>
            <a:r>
              <a:rPr lang="en-GB" sz="1400" dirty="0"/>
              <a:t>constitutes a capital nature and the concept depends on facts and circumstances as well as the tests available in case law</a:t>
            </a:r>
            <a:r>
              <a:rPr lang="en-GB" sz="1400" dirty="0" smtClean="0"/>
              <a:t>. </a:t>
            </a:r>
            <a:r>
              <a:rPr lang="en-US" sz="1400" dirty="0"/>
              <a:t>It has come to Government’s attention that some CIS are in effect generating profits from the active frequent trading of shares and other financial </a:t>
            </a:r>
            <a:r>
              <a:rPr lang="en-US" sz="1400" dirty="0" smtClean="0"/>
              <a:t>instruments and argue </a:t>
            </a:r>
            <a:r>
              <a:rPr lang="en-US" sz="1400" dirty="0"/>
              <a:t>that the profits are of a capital nature, therefore, not subject to tax.  They base this argument on the intention of long term investors in the CIS.  </a:t>
            </a:r>
            <a:endParaRPr lang="en-US" sz="1400" dirty="0" smtClean="0"/>
          </a:p>
          <a:p>
            <a:r>
              <a:rPr lang="en-US" sz="1400" dirty="0" smtClean="0"/>
              <a:t>The fact that the determination of capital or revenue distinction is not explicitly stated in the Act has led to different applications of the law and this has resulted in an uneven playing field regarding the taxation of CIS.  In order to provide clarity and certainty with regard to the tax treatment of CIS, the following is proposed in 2018 Draft TLAB:</a:t>
            </a:r>
          </a:p>
          <a:p>
            <a:pPr marL="0" indent="0">
              <a:buNone/>
            </a:pPr>
            <a:r>
              <a:rPr lang="en-ZA" sz="1400" dirty="0" smtClean="0"/>
              <a:t> </a:t>
            </a:r>
            <a:r>
              <a:rPr lang="en-US" sz="1400" b="1" i="1" dirty="0" smtClean="0"/>
              <a:t>One year holding </a:t>
            </a:r>
            <a:r>
              <a:rPr lang="en-US" sz="1400" b="1" i="1" dirty="0"/>
              <a:t>period rule</a:t>
            </a:r>
            <a:endParaRPr lang="en-ZA" sz="1400" dirty="0"/>
          </a:p>
          <a:p>
            <a:r>
              <a:rPr lang="en-US" sz="1400" dirty="0"/>
              <a:t>It is proposed that distributions from CIS to unit holders derived from the disposal of financial instruments within 12 months of their acquisition should be deemed to be income of a revenue nature and be taxable as such in the hands of the unit holders if distributed to them under current tax rules.   </a:t>
            </a:r>
            <a:endParaRPr lang="en-ZA" sz="1400" dirty="0"/>
          </a:p>
          <a:p>
            <a:pPr marL="0" indent="0">
              <a:buNone/>
            </a:pPr>
            <a:r>
              <a:rPr lang="en-US" sz="1400" b="1" i="1" dirty="0"/>
              <a:t> </a:t>
            </a:r>
            <a:r>
              <a:rPr lang="en-US" sz="1400" b="1" i="1" dirty="0" smtClean="0"/>
              <a:t>First </a:t>
            </a:r>
            <a:r>
              <a:rPr lang="en-US" sz="1400" b="1" i="1" dirty="0"/>
              <a:t>in first out method</a:t>
            </a:r>
            <a:endParaRPr lang="en-ZA" sz="1400" dirty="0"/>
          </a:p>
          <a:p>
            <a:r>
              <a:rPr lang="en-US" sz="1400" dirty="0"/>
              <a:t>Where a CIS acquired financial instruments at various dates, the CIS will be deemed to have disposed of financial instruments acquired first. The first in first out method will be used to determine the period the financial instruments were held for the purposes of the one year holding period rule.</a:t>
            </a:r>
            <a:endParaRPr lang="en-ZA" sz="1400" dirty="0"/>
          </a:p>
          <a:p>
            <a:pPr marL="0" indent="0">
              <a:buNone/>
            </a:pPr>
            <a:r>
              <a:rPr lang="en-US" sz="1400" b="1" i="1" dirty="0"/>
              <a:t> </a:t>
            </a:r>
            <a:r>
              <a:rPr lang="en-US" sz="1400" b="1" i="1" dirty="0" smtClean="0"/>
              <a:t>Treatment </a:t>
            </a:r>
            <a:r>
              <a:rPr lang="en-US" sz="1400" b="1" i="1" dirty="0"/>
              <a:t>of losses</a:t>
            </a:r>
            <a:endParaRPr lang="en-ZA" sz="1400" dirty="0"/>
          </a:p>
          <a:p>
            <a:r>
              <a:rPr lang="en-US" sz="1400" dirty="0"/>
              <a:t>Deductions and allowances do not flow through to unit holders and amounts deemed to have accrued to unit holders are limited to amounts of gross income reduced by deductions allowable under section 11.</a:t>
            </a:r>
            <a:endParaRPr lang="en-ZA" sz="1400" dirty="0"/>
          </a:p>
          <a:p>
            <a:pPr marL="0" lvl="2" indent="0" algn="just">
              <a:buNone/>
            </a:pP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18</a:t>
            </a:fld>
            <a:endParaRPr lang="en-US" sz="1400" b="0" dirty="0">
              <a:solidFill>
                <a:schemeClr val="tx1"/>
              </a:solidFill>
              <a:latin typeface="+mn-lt"/>
            </a:endParaRPr>
          </a:p>
        </p:txBody>
      </p:sp>
    </p:spTree>
    <p:extLst>
      <p:ext uri="{BB962C8B-B14F-4D97-AF65-F5344CB8AC3E}">
        <p14:creationId xmlns:p14="http://schemas.microsoft.com/office/powerpoint/2010/main" val="2208045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000" b="1" dirty="0" smtClean="0"/>
              <a:t>7. Tax treatment of amounts received by or accrued to portfolios of collective investment schemes (CISs)</a:t>
            </a:r>
            <a:endParaRPr lang="en-US" sz="2000" dirty="0"/>
          </a:p>
        </p:txBody>
      </p:sp>
      <p:sp>
        <p:nvSpPr>
          <p:cNvPr id="3" name="Content Placeholder 2"/>
          <p:cNvSpPr>
            <a:spLocks noGrp="1"/>
          </p:cNvSpPr>
          <p:nvPr>
            <p:ph idx="1"/>
          </p:nvPr>
        </p:nvSpPr>
        <p:spPr>
          <a:xfrm>
            <a:off x="152400" y="1052736"/>
            <a:ext cx="8884096" cy="5616624"/>
          </a:xfrm>
        </p:spPr>
        <p:txBody>
          <a:bodyPr/>
          <a:lstStyle/>
          <a:p>
            <a:pPr marL="0" indent="0">
              <a:buNone/>
            </a:pPr>
            <a:r>
              <a:rPr lang="en-ZA" sz="1400" b="1" i="1" u="sng" dirty="0" smtClean="0"/>
              <a:t>Comment</a:t>
            </a:r>
            <a:r>
              <a:rPr lang="en-ZA" sz="1400" b="1" u="sng" dirty="0"/>
              <a:t>: </a:t>
            </a:r>
            <a:endParaRPr lang="en-ZA" sz="1400" b="1" u="sng" dirty="0" smtClean="0"/>
          </a:p>
          <a:p>
            <a:pPr marL="0" indent="0" algn="just">
              <a:buNone/>
            </a:pPr>
            <a:r>
              <a:rPr lang="en-ZA" sz="1400" dirty="0" smtClean="0"/>
              <a:t>The </a:t>
            </a:r>
            <a:r>
              <a:rPr lang="en-ZA" sz="1400" dirty="0"/>
              <a:t>industry requests that this proposed amendment be withdrawn based on the following reasons: </a:t>
            </a:r>
          </a:p>
          <a:p>
            <a:pPr algn="just"/>
            <a:r>
              <a:rPr lang="en-ZA" sz="1400" dirty="0"/>
              <a:t> </a:t>
            </a:r>
            <a:r>
              <a:rPr lang="en-ZA" sz="1400" dirty="0" smtClean="0"/>
              <a:t>the </a:t>
            </a:r>
            <a:r>
              <a:rPr lang="en-ZA" sz="1400" dirty="0"/>
              <a:t>proposed amendment will cause unfairness between unit holders within a portfolio when a large unit holder decides to redeem units thereby triggering the sale of portfolio assets that have been held for less than 12 months resulting in a tax liability on distribution to all unit holders. </a:t>
            </a:r>
          </a:p>
          <a:p>
            <a:pPr algn="just"/>
            <a:r>
              <a:rPr lang="en-ZA" sz="1400" dirty="0"/>
              <a:t>the proposed time based rule affects all manner of transactions, including unit holder withdrawals, portfolio rebalancing, index tracking, hedging and transactions directed at efficient portfolio management (for example purchasing a derivative to gain economic exposure to a share in lieu of holding the physical).</a:t>
            </a:r>
          </a:p>
          <a:p>
            <a:pPr algn="just"/>
            <a:r>
              <a:rPr lang="en-ZA" sz="1400" dirty="0"/>
              <a:t>currently the industry has employed the services of an independent actuarial consulting firm to model transactions for the CIS industry to attempt a quantitative impact assessment which cannot be completed within the submission deadline. In addition, this study is crucial in the light of the economic </a:t>
            </a:r>
            <a:r>
              <a:rPr lang="en-ZA" sz="1400" dirty="0" smtClean="0"/>
              <a:t>climate </a:t>
            </a:r>
            <a:r>
              <a:rPr lang="en-ZA" sz="1400" dirty="0"/>
              <a:t>and the objectives of attracting foreign investments</a:t>
            </a:r>
            <a:r>
              <a:rPr lang="en-ZA" sz="1400" dirty="0" smtClean="0"/>
              <a:t>.</a:t>
            </a:r>
          </a:p>
          <a:p>
            <a:pPr marL="0" indent="0" algn="just">
              <a:buNone/>
            </a:pPr>
            <a:r>
              <a:rPr lang="en-ZA" sz="1400" b="1" i="1" u="sng" dirty="0"/>
              <a:t>Response</a:t>
            </a:r>
            <a:r>
              <a:rPr lang="en-ZA" sz="1400" b="1" i="1" u="sng" dirty="0" smtClean="0"/>
              <a:t>:</a:t>
            </a:r>
          </a:p>
          <a:p>
            <a:pPr marL="0" indent="0" algn="just">
              <a:buNone/>
            </a:pPr>
            <a:r>
              <a:rPr lang="en-ZA" sz="1400" dirty="0" smtClean="0"/>
              <a:t> </a:t>
            </a:r>
            <a:r>
              <a:rPr lang="en-ZA" sz="1400" u="sng" dirty="0"/>
              <a:t>Partially accepted.</a:t>
            </a:r>
            <a:r>
              <a:rPr lang="en-ZA" sz="1400" dirty="0"/>
              <a:t> As indicated in the 2018 Budget Review, Government has noted </a:t>
            </a:r>
            <a:r>
              <a:rPr lang="en-ZA" sz="1400" dirty="0" smtClean="0"/>
              <a:t>concerns </a:t>
            </a:r>
            <a:r>
              <a:rPr lang="en-ZA" sz="1400" dirty="0"/>
              <a:t>regarding the frequent trading by some collective investment schemes and the argument that despite frequent trading, the profits are of a capital nature and should be taxable as such. In view of the fact that CISs are regulated by the Financial Sector Conduct Authority (“FSCA’), in order to avoid negative impact and unintended consequences as a result of the current proposed amendment in the 2018 Draft TLAB, the following is proposed:</a:t>
            </a:r>
          </a:p>
          <a:p>
            <a:pPr algn="just"/>
            <a:r>
              <a:rPr lang="en-ZA" sz="1400" dirty="0"/>
              <a:t> </a:t>
            </a:r>
            <a:r>
              <a:rPr lang="en-ZA" sz="1400" dirty="0" smtClean="0"/>
              <a:t>Government </a:t>
            </a:r>
            <a:r>
              <a:rPr lang="en-ZA" sz="1400" dirty="0"/>
              <a:t>and industry be </a:t>
            </a:r>
            <a:r>
              <a:rPr lang="en-ZA" sz="1400" dirty="0" smtClean="0"/>
              <a:t>given more </a:t>
            </a:r>
            <a:r>
              <a:rPr lang="en-ZA" sz="1400" dirty="0"/>
              <a:t>time to investigate and find </a:t>
            </a:r>
            <a:r>
              <a:rPr lang="en-ZA" sz="1400" dirty="0" smtClean="0"/>
              <a:t>solutions </a:t>
            </a:r>
            <a:r>
              <a:rPr lang="en-ZA" sz="1400" dirty="0"/>
              <a:t>that may have less negative impact on the industry and holders of participatory interest before </a:t>
            </a:r>
            <a:r>
              <a:rPr lang="en-ZA" sz="1400" dirty="0" smtClean="0"/>
              <a:t>changes </a:t>
            </a:r>
            <a:r>
              <a:rPr lang="en-ZA" sz="1400" dirty="0"/>
              <a:t>are made in the tax legislation and that the legislative </a:t>
            </a:r>
            <a:r>
              <a:rPr lang="en-ZA" sz="1400" dirty="0" smtClean="0"/>
              <a:t>changes </a:t>
            </a:r>
            <a:r>
              <a:rPr lang="en-ZA" sz="1400" dirty="0"/>
              <a:t>in this regard be considered in the 2019 legislative cycle;</a:t>
            </a:r>
          </a:p>
          <a:p>
            <a:pPr algn="just"/>
            <a:r>
              <a:rPr lang="en-ZA" sz="1400" dirty="0"/>
              <a:t>Government continues to find ways to mitigate tax avoidance risks through regulation by the FSCA.</a:t>
            </a:r>
          </a:p>
          <a:p>
            <a:pPr algn="just"/>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19</a:t>
            </a:fld>
            <a:endParaRPr lang="en-US" sz="1400" b="0" dirty="0">
              <a:solidFill>
                <a:schemeClr val="tx1"/>
              </a:solidFill>
              <a:latin typeface="+mn-lt"/>
            </a:endParaRPr>
          </a:p>
        </p:txBody>
      </p:sp>
    </p:spTree>
    <p:extLst>
      <p:ext uri="{BB962C8B-B14F-4D97-AF65-F5344CB8AC3E}">
        <p14:creationId xmlns:p14="http://schemas.microsoft.com/office/powerpoint/2010/main" val="3440358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Consultation process</a:t>
            </a:r>
            <a:endParaRPr lang="en-ZA" dirty="0"/>
          </a:p>
        </p:txBody>
      </p:sp>
      <p:sp>
        <p:nvSpPr>
          <p:cNvPr id="3" name="Content Placeholder 2"/>
          <p:cNvSpPr>
            <a:spLocks noGrp="1"/>
          </p:cNvSpPr>
          <p:nvPr>
            <p:ph idx="1"/>
          </p:nvPr>
        </p:nvSpPr>
        <p:spPr>
          <a:xfrm>
            <a:off x="152400" y="1124744"/>
            <a:ext cx="8956104" cy="5112568"/>
          </a:xfrm>
        </p:spPr>
        <p:txBody>
          <a:bodyPr/>
          <a:lstStyle/>
          <a:p>
            <a:pPr algn="just"/>
            <a:r>
              <a:rPr lang="en-ZA" sz="1400" dirty="0" smtClean="0"/>
              <a:t>The 2018 Draft Taxation Laws Amendment Bill (TLAB) and 2018 Draft Tax Administration Laws Amendment Bill (TALAB) were published for public comment on </a:t>
            </a:r>
            <a:r>
              <a:rPr lang="en-ZA" sz="1400" u="sng" dirty="0" smtClean="0"/>
              <a:t>16 July  2018.</a:t>
            </a:r>
          </a:p>
          <a:p>
            <a:pPr algn="just"/>
            <a:r>
              <a:rPr lang="en-ZA" sz="1400" dirty="0" smtClean="0"/>
              <a:t>National  Treasury and SARS received written comments from 95 organisations and individuals by deadline of </a:t>
            </a:r>
            <a:r>
              <a:rPr lang="en-ZA" sz="1400" u="sng" dirty="0" smtClean="0"/>
              <a:t>16 August  2018.</a:t>
            </a:r>
          </a:p>
          <a:p>
            <a:pPr algn="just"/>
            <a:r>
              <a:rPr lang="en-ZA" sz="1400" dirty="0" smtClean="0"/>
              <a:t>National Treasury and SARS briefed the Standing Committee on Finance (</a:t>
            </a:r>
            <a:r>
              <a:rPr lang="en-ZA" sz="1400" dirty="0" err="1" smtClean="0"/>
              <a:t>SCoF</a:t>
            </a:r>
            <a:r>
              <a:rPr lang="en-ZA" sz="1400" dirty="0" smtClean="0"/>
              <a:t>) on the draft bills on       </a:t>
            </a:r>
            <a:r>
              <a:rPr lang="en-ZA" sz="1400" u="sng" dirty="0" smtClean="0"/>
              <a:t> 16 August 2018. </a:t>
            </a:r>
          </a:p>
          <a:p>
            <a:pPr algn="just"/>
            <a:r>
              <a:rPr lang="en-ZA" sz="1400" dirty="0" smtClean="0"/>
              <a:t>Oral presentations by taxpayers and tax advisors on the draft bills were made at hearings by the </a:t>
            </a:r>
            <a:r>
              <a:rPr lang="en-ZA" sz="1400" dirty="0" err="1" smtClean="0"/>
              <a:t>SCoF</a:t>
            </a:r>
            <a:r>
              <a:rPr lang="en-ZA" sz="1400" dirty="0" smtClean="0"/>
              <a:t> on   </a:t>
            </a:r>
            <a:r>
              <a:rPr lang="en-ZA" sz="1400" u="sng" dirty="0" smtClean="0"/>
              <a:t>21 August 2018</a:t>
            </a:r>
            <a:r>
              <a:rPr lang="en-ZA" sz="1400" dirty="0" smtClean="0"/>
              <a:t>.</a:t>
            </a:r>
          </a:p>
          <a:p>
            <a:pPr algn="just"/>
            <a:r>
              <a:rPr lang="en-ZA" sz="1400" dirty="0"/>
              <a:t>Workshops with stakeholders to discuss their comments on the 2017 Draft TLAB  &amp; TALAB were held on </a:t>
            </a:r>
            <a:r>
              <a:rPr lang="en-ZA" sz="1400" u="sng" dirty="0"/>
              <a:t>4 and 5 September </a:t>
            </a:r>
            <a:r>
              <a:rPr lang="en-ZA" sz="1400" u="sng" dirty="0" smtClean="0"/>
              <a:t>2018.</a:t>
            </a:r>
            <a:endParaRPr lang="en-ZA" sz="1400" u="sng" dirty="0"/>
          </a:p>
          <a:p>
            <a:pPr algn="just"/>
            <a:r>
              <a:rPr lang="en-ZA" sz="1400" dirty="0" smtClean="0"/>
              <a:t>On </a:t>
            </a:r>
            <a:r>
              <a:rPr lang="en-ZA" sz="1400" u="sng" dirty="0" smtClean="0"/>
              <a:t>12 and 13 September 2018,</a:t>
            </a:r>
            <a:r>
              <a:rPr lang="en-ZA" sz="1400" dirty="0" smtClean="0"/>
              <a:t> National Treasury and SARS present to the </a:t>
            </a:r>
            <a:r>
              <a:rPr lang="en-ZA" sz="1400" dirty="0" err="1" smtClean="0"/>
              <a:t>SCoF</a:t>
            </a:r>
            <a:r>
              <a:rPr lang="en-ZA" sz="1400" dirty="0" smtClean="0"/>
              <a:t> a draft response document containing a summary of draft responses to public comments received on the draft bills.    </a:t>
            </a: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2</a:t>
            </a:fld>
            <a:endParaRPr lang="en-US" sz="1400" b="0" dirty="0">
              <a:solidFill>
                <a:schemeClr val="tx1"/>
              </a:solidFill>
              <a:latin typeface="+mn-lt"/>
            </a:endParaRPr>
          </a:p>
        </p:txBody>
      </p:sp>
    </p:spTree>
    <p:extLst>
      <p:ext uri="{BB962C8B-B14F-4D97-AF65-F5344CB8AC3E}">
        <p14:creationId xmlns:p14="http://schemas.microsoft.com/office/powerpoint/2010/main" val="1293268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991600" cy="797768"/>
          </a:xfrm>
        </p:spPr>
        <p:txBody>
          <a:bodyPr/>
          <a:lstStyle/>
          <a:p>
            <a:r>
              <a:rPr lang="en-ZA" sz="2400" b="1" dirty="0" smtClean="0"/>
              <a:t>8. Clarification of the tax treatment of doubtful debts</a:t>
            </a:r>
            <a:endParaRPr lang="en-US" sz="2400" b="1" dirty="0"/>
          </a:p>
        </p:txBody>
      </p:sp>
      <p:sp>
        <p:nvSpPr>
          <p:cNvPr id="3" name="Content Placeholder 2"/>
          <p:cNvSpPr>
            <a:spLocks noGrp="1"/>
          </p:cNvSpPr>
          <p:nvPr>
            <p:ph idx="1"/>
          </p:nvPr>
        </p:nvSpPr>
        <p:spPr>
          <a:xfrm>
            <a:off x="152400" y="1295400"/>
            <a:ext cx="8763000" cy="5085928"/>
          </a:xfrm>
        </p:spPr>
        <p:txBody>
          <a:bodyPr/>
          <a:lstStyle/>
          <a:p>
            <a:r>
              <a:rPr lang="en-US" sz="1400" dirty="0"/>
              <a:t>In 2015, amendments were made in the Income Tax Act to provide for the change to an income tax self-assessment system.  As a result, the discretions given to the SARS Commissioner in administering some of the provisions of the </a:t>
            </a:r>
            <a:r>
              <a:rPr lang="en-US" sz="1400" dirty="0" smtClean="0"/>
              <a:t>Act, were </a:t>
            </a:r>
            <a:r>
              <a:rPr lang="en-US" sz="1400" dirty="0"/>
              <a:t>amended, some were removed and others reformulated. </a:t>
            </a:r>
            <a:endParaRPr lang="en-US" sz="1400" dirty="0" smtClean="0"/>
          </a:p>
          <a:p>
            <a:r>
              <a:rPr lang="en-US" sz="1400" dirty="0" smtClean="0"/>
              <a:t>Consequently, the </a:t>
            </a:r>
            <a:r>
              <a:rPr lang="en-US" sz="1400" dirty="0"/>
              <a:t>discretion </a:t>
            </a:r>
            <a:r>
              <a:rPr lang="en-US" sz="1400" dirty="0" smtClean="0"/>
              <a:t>in section 11(j) dealing </a:t>
            </a:r>
            <a:r>
              <a:rPr lang="en-US" sz="1400" dirty="0"/>
              <a:t>with tax treatment of  doubtful debts </a:t>
            </a:r>
            <a:r>
              <a:rPr lang="en-US" sz="1400" dirty="0" smtClean="0"/>
              <a:t> was deleted with </a:t>
            </a:r>
            <a:r>
              <a:rPr lang="en-US" sz="1400" dirty="0"/>
              <a:t>effect from a date to be announced by the Minister of Finance.  A new provision was introduced for the allowance for doubtful debts to be claimed according to the criteria set out in a public notice issued by the Commissioner.  However, the effective date for the removal of the Commissioner’s discretion on allowance for doubtful debts has not yet been announced and a public notice setting out the criteria for claiming the allowance for doubtful debts has not yet been formulated</a:t>
            </a:r>
            <a:r>
              <a:rPr lang="en-US" sz="1400" dirty="0" smtClean="0"/>
              <a:t>.</a:t>
            </a:r>
          </a:p>
          <a:p>
            <a:r>
              <a:rPr lang="en-US" sz="1400" dirty="0" smtClean="0"/>
              <a:t> </a:t>
            </a:r>
            <a:r>
              <a:rPr lang="en-US" sz="1400" dirty="0"/>
              <a:t>In order to provide certainty, it is proposed that the following criteria for determining the doubtful debt allowance be specifically included in the provisions of the Income Tax: </a:t>
            </a:r>
            <a:endParaRPr lang="en-ZA" sz="1400" dirty="0"/>
          </a:p>
          <a:p>
            <a:pPr marL="0" indent="0">
              <a:buNone/>
            </a:pPr>
            <a:r>
              <a:rPr lang="en-US" sz="1400" dirty="0"/>
              <a:t> </a:t>
            </a:r>
            <a:r>
              <a:rPr lang="en-US" sz="1400" b="1" i="1" dirty="0" smtClean="0"/>
              <a:t>Companies </a:t>
            </a:r>
            <a:r>
              <a:rPr lang="en-US" sz="1400" b="1" i="1" dirty="0"/>
              <a:t>using IFRS 9 accounting standard for financial reporting purposes:</a:t>
            </a:r>
            <a:endParaRPr lang="en-ZA" sz="1400" dirty="0"/>
          </a:p>
          <a:p>
            <a:r>
              <a:rPr lang="en-US" sz="1400" dirty="0"/>
              <a:t> It is proposed that 25 per cent of the loss allowance relating to impairment as contemplated in IFRS 9 excluding lease receivables contemplated in IFRS 9 be allowed as deduction. The allowances allowed in a year of assessment must be added back to income in the following year of assessment.</a:t>
            </a:r>
            <a:endParaRPr lang="en-ZA" sz="1400" dirty="0"/>
          </a:p>
          <a:p>
            <a:pPr marL="0" lvl="0" indent="0">
              <a:buNone/>
            </a:pPr>
            <a:r>
              <a:rPr lang="en-US" sz="1400" b="1" i="1" dirty="0" smtClean="0"/>
              <a:t>Companies </a:t>
            </a:r>
            <a:r>
              <a:rPr lang="en-US" sz="1400" b="1" i="1" dirty="0"/>
              <a:t>not using IFRS 9 accounting standard for financial reporting purposes:</a:t>
            </a:r>
            <a:endParaRPr lang="en-ZA" sz="1400" dirty="0"/>
          </a:p>
          <a:p>
            <a:r>
              <a:rPr lang="en-US" sz="1400" dirty="0"/>
              <a:t> It is proposed that an age analysis of debt be used in this regard.  As a result, it is proposed that 25 per cent of the face value of doubtful debts that are at least 90 days past due date be allowed as deduction.  The allowances allowed in a year of assessment must be added back to income in the following year of assessment.  </a:t>
            </a:r>
            <a:endParaRPr lang="en-US" sz="1400" dirty="0" smtClean="0"/>
          </a:p>
          <a:p>
            <a:r>
              <a:rPr lang="en-US" sz="1400" dirty="0" smtClean="0"/>
              <a:t>For </a:t>
            </a:r>
            <a:r>
              <a:rPr lang="en-US" sz="1400" dirty="0"/>
              <a:t>example, debtor fails to make full payment for 90 days after due date of an amount that is payable.  The debtor is 90 days in arrears and the full debt becomes doubtful then 25% of the debt is allowed as a doubtful debt in terms of the proposed section 11(j) of the Act.   </a:t>
            </a:r>
            <a:endParaRPr lang="en-ZA" sz="1400" dirty="0"/>
          </a:p>
          <a:p>
            <a:r>
              <a:rPr lang="en-ZA" sz="1400" dirty="0"/>
              <a:t> </a:t>
            </a:r>
          </a:p>
          <a:p>
            <a:pPr marL="0" indent="0" algn="just">
              <a:buNone/>
            </a:pP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20</a:t>
            </a:fld>
            <a:endParaRPr lang="en-US" sz="1400" b="0" dirty="0">
              <a:solidFill>
                <a:schemeClr val="tx1"/>
              </a:solidFill>
              <a:latin typeface="+mn-lt"/>
            </a:endParaRPr>
          </a:p>
        </p:txBody>
      </p:sp>
    </p:spTree>
    <p:extLst>
      <p:ext uri="{BB962C8B-B14F-4D97-AF65-F5344CB8AC3E}">
        <p14:creationId xmlns:p14="http://schemas.microsoft.com/office/powerpoint/2010/main" val="1421129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991600" cy="797768"/>
          </a:xfrm>
        </p:spPr>
        <p:txBody>
          <a:bodyPr/>
          <a:lstStyle/>
          <a:p>
            <a:r>
              <a:rPr lang="en-ZA" sz="2400" b="1" dirty="0" smtClean="0"/>
              <a:t>8. Clarification of the tax treatment of doubtful debts</a:t>
            </a:r>
            <a:endParaRPr lang="en-US" sz="2400" b="1" dirty="0"/>
          </a:p>
        </p:txBody>
      </p:sp>
      <p:sp>
        <p:nvSpPr>
          <p:cNvPr id="3" name="Content Placeholder 2"/>
          <p:cNvSpPr>
            <a:spLocks noGrp="1"/>
          </p:cNvSpPr>
          <p:nvPr>
            <p:ph idx="1"/>
          </p:nvPr>
        </p:nvSpPr>
        <p:spPr>
          <a:xfrm>
            <a:off x="152400" y="1196752"/>
            <a:ext cx="8763000" cy="5256584"/>
          </a:xfrm>
        </p:spPr>
        <p:txBody>
          <a:bodyPr/>
          <a:lstStyle/>
          <a:p>
            <a:pPr marL="0" indent="0" algn="just">
              <a:buNone/>
            </a:pPr>
            <a:r>
              <a:rPr lang="en-ZA" sz="1400" b="1" i="1" u="sng" dirty="0"/>
              <a:t>Comment:</a:t>
            </a:r>
            <a:r>
              <a:rPr lang="en-ZA" sz="1400" b="1" u="sng" dirty="0"/>
              <a:t> </a:t>
            </a:r>
            <a:endParaRPr lang="en-ZA" sz="1400" b="1" u="sng" dirty="0" smtClean="0"/>
          </a:p>
          <a:p>
            <a:pPr algn="just"/>
            <a:r>
              <a:rPr lang="en-ZA" sz="1400" dirty="0" smtClean="0"/>
              <a:t>The </a:t>
            </a:r>
            <a:r>
              <a:rPr lang="en-ZA" sz="1400" dirty="0"/>
              <a:t>proposed amendment is overly prescriptive and it is recommended that the current discretionary legislation should be retained.   </a:t>
            </a:r>
          </a:p>
          <a:p>
            <a:pPr marL="0" indent="0" algn="just">
              <a:buNone/>
            </a:pPr>
            <a:r>
              <a:rPr lang="en-ZA" sz="1400" dirty="0"/>
              <a:t> </a:t>
            </a:r>
            <a:r>
              <a:rPr lang="en-ZA" sz="1400" b="1" i="1" u="sng" dirty="0" smtClean="0"/>
              <a:t>Response</a:t>
            </a:r>
            <a:r>
              <a:rPr lang="en-ZA" sz="1400" b="1" i="1" u="sng" dirty="0"/>
              <a:t>:</a:t>
            </a:r>
            <a:r>
              <a:rPr lang="en-ZA" sz="1400" b="1" u="sng" dirty="0"/>
              <a:t> </a:t>
            </a:r>
            <a:endParaRPr lang="en-ZA" sz="1400" b="1" u="sng" dirty="0" smtClean="0"/>
          </a:p>
          <a:p>
            <a:pPr algn="just"/>
            <a:r>
              <a:rPr lang="en-ZA" sz="1400" u="sng" dirty="0" smtClean="0"/>
              <a:t>Not </a:t>
            </a:r>
            <a:r>
              <a:rPr lang="en-ZA" sz="1400" u="sng" dirty="0"/>
              <a:t>accepted.</a:t>
            </a:r>
            <a:r>
              <a:rPr lang="en-ZA" sz="1400" dirty="0"/>
              <a:t> Government took a decision in 2015 to move to self-assessment system and remove all discretions that were given to the SARS Commissioner through the tax legislation.  </a:t>
            </a:r>
          </a:p>
          <a:p>
            <a:pPr marL="0" indent="0" algn="just">
              <a:buNone/>
            </a:pPr>
            <a:r>
              <a:rPr lang="en-ZA" sz="1400" b="1" i="1" u="sng" dirty="0" smtClean="0"/>
              <a:t>Comment</a:t>
            </a:r>
            <a:r>
              <a:rPr lang="en-ZA" sz="1400" b="1" i="1" u="sng" dirty="0"/>
              <a:t>:</a:t>
            </a:r>
            <a:r>
              <a:rPr lang="en-ZA" sz="1400" b="1" u="sng" dirty="0"/>
              <a:t> </a:t>
            </a:r>
            <a:endParaRPr lang="en-ZA" sz="1400" b="1" u="sng" dirty="0" smtClean="0"/>
          </a:p>
          <a:p>
            <a:pPr algn="just"/>
            <a:r>
              <a:rPr lang="en-ZA" sz="1400" dirty="0" smtClean="0"/>
              <a:t>The </a:t>
            </a:r>
            <a:r>
              <a:rPr lang="en-ZA" sz="1400" dirty="0"/>
              <a:t>proposed amendment should not differentiate between banks and non-bank lenders because these taxpayers use the same accounting standards and may use substantially the same methodologies to determine their doubtful debts provisions. The proposed amendment is anti-competitive because larger non-bank lenders must compete with bank lenders in a commercial space and yet bank lenders are receiving significantly higher tax allowances.  It is therefore proposed that non-bank lenders be afforded the same tax treatment given to banks through section 11(</a:t>
            </a:r>
            <a:r>
              <a:rPr lang="en-ZA" sz="1400" dirty="0" err="1"/>
              <a:t>jA</a:t>
            </a:r>
            <a:r>
              <a:rPr lang="en-ZA" sz="1400" dirty="0"/>
              <a:t>) of the Income Tax Act.</a:t>
            </a:r>
          </a:p>
          <a:p>
            <a:pPr marL="0" indent="0" algn="just">
              <a:buNone/>
            </a:pPr>
            <a:r>
              <a:rPr lang="en-ZA" sz="1400" dirty="0"/>
              <a:t> </a:t>
            </a:r>
            <a:r>
              <a:rPr lang="en-ZA" sz="1400" b="1" i="1" u="sng" dirty="0" smtClean="0"/>
              <a:t>Response</a:t>
            </a:r>
            <a:r>
              <a:rPr lang="en-ZA" sz="1400" b="1" i="1" u="sng" dirty="0"/>
              <a:t>:</a:t>
            </a:r>
            <a:r>
              <a:rPr lang="en-ZA" sz="1400" b="1" u="sng" dirty="0"/>
              <a:t> </a:t>
            </a:r>
            <a:endParaRPr lang="en-ZA" sz="1400" b="1" u="sng" dirty="0" smtClean="0"/>
          </a:p>
          <a:p>
            <a:r>
              <a:rPr lang="en-ZA" sz="1400" u="sng" dirty="0" smtClean="0"/>
              <a:t>Partially </a:t>
            </a:r>
            <a:r>
              <a:rPr lang="en-ZA" sz="1400" u="sng" dirty="0"/>
              <a:t>accepted.</a:t>
            </a:r>
            <a:r>
              <a:rPr lang="en-ZA" sz="1400" dirty="0"/>
              <a:t> Banks that are registered in terms of the Banks Act are regulated prudentially more intensively and intrusively than other financial service providers, including that they are subject to stringent capital, liquidity and reporting requirements. These regulations are formulated with the principal objective of protecting depositor’s funds and ensuring the continued operating of critical economic functions including transaction and payment services. These regulations therefore seek to ensure the continued prudent operation (solvency) of banks through significantly intensive, intrusive and effective supervision. No such framework currently exists for non-bank lenders, which are regulated only by the Non Credit Regulator in terms of the National Credit Act,2005 currently not supervised by the Prudential Authority for safety and soundness nor the FSCA for market conduct. </a:t>
            </a:r>
            <a:endParaRPr lang="en-ZA" sz="1400" dirty="0" smtClean="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21</a:t>
            </a:fld>
            <a:endParaRPr lang="en-US" sz="1400" b="0" dirty="0">
              <a:solidFill>
                <a:schemeClr val="tx1"/>
              </a:solidFill>
              <a:latin typeface="+mn-lt"/>
            </a:endParaRPr>
          </a:p>
        </p:txBody>
      </p:sp>
    </p:spTree>
    <p:extLst>
      <p:ext uri="{BB962C8B-B14F-4D97-AF65-F5344CB8AC3E}">
        <p14:creationId xmlns:p14="http://schemas.microsoft.com/office/powerpoint/2010/main" val="3032116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991600" cy="797768"/>
          </a:xfrm>
        </p:spPr>
        <p:txBody>
          <a:bodyPr/>
          <a:lstStyle/>
          <a:p>
            <a:r>
              <a:rPr lang="en-ZA" sz="2400" b="1" dirty="0" smtClean="0"/>
              <a:t>8. Clarification of the tax treatment of doubtful debts</a:t>
            </a:r>
            <a:endParaRPr lang="en-US" sz="2400" b="1" dirty="0"/>
          </a:p>
        </p:txBody>
      </p:sp>
      <p:sp>
        <p:nvSpPr>
          <p:cNvPr id="3" name="Content Placeholder 2"/>
          <p:cNvSpPr>
            <a:spLocks noGrp="1"/>
          </p:cNvSpPr>
          <p:nvPr>
            <p:ph idx="1"/>
          </p:nvPr>
        </p:nvSpPr>
        <p:spPr>
          <a:xfrm>
            <a:off x="107504" y="1124744"/>
            <a:ext cx="8928992" cy="5544616"/>
          </a:xfrm>
        </p:spPr>
        <p:txBody>
          <a:bodyPr/>
          <a:lstStyle/>
          <a:p>
            <a:pPr marL="0" indent="0">
              <a:buNone/>
            </a:pPr>
            <a:r>
              <a:rPr lang="en-ZA" sz="1400" b="1" i="1" u="sng" dirty="0" smtClean="0"/>
              <a:t>Response continued:</a:t>
            </a:r>
            <a:r>
              <a:rPr lang="en-ZA" sz="1400" b="1" u="sng" dirty="0" smtClean="0"/>
              <a:t> </a:t>
            </a:r>
          </a:p>
          <a:p>
            <a:pPr marL="0" indent="0">
              <a:buNone/>
            </a:pPr>
            <a:r>
              <a:rPr lang="en-ZA" sz="1400" dirty="0"/>
              <a:t>With regard to the banking sector, there is also integration between IFRS 9 impairment allowance calculation process with existing capital calculation and reporting requirements under Basel III standards. In the case of a bank, the expected credit loss is to be covered by provisions and unexpected loss is to be covered by capital. Therefore, at some point the doubtful debts provisions may have a result that lead to a reduction of the equity and retained earnings available for Tier 1 capital which in turn may reduce the Tier 1 capital ratio. Whilst Government is in the process of introducing appropriate prudential regulations for non-bank credit providers, and for tougher market conduct regulations for both bank and non-bank financial sector providers, in terms of the Financial Services Regulation Act, these will only be progressively implemented, and will require review as to their effectiveness.</a:t>
            </a:r>
          </a:p>
          <a:p>
            <a:r>
              <a:rPr lang="en-ZA" sz="1400" dirty="0" smtClean="0"/>
              <a:t>In </a:t>
            </a:r>
            <a:r>
              <a:rPr lang="en-ZA" sz="1400" dirty="0"/>
              <a:t>order to mitigate the impact of the proposals on non-bank lenders</a:t>
            </a:r>
            <a:r>
              <a:rPr lang="en-ZA" sz="1400" dirty="0" smtClean="0"/>
              <a:t>, who are not intensively and intrusively regulated prudentially, </a:t>
            </a:r>
            <a:r>
              <a:rPr lang="en-ZA" sz="1400" dirty="0"/>
              <a:t>the </a:t>
            </a:r>
            <a:r>
              <a:rPr lang="en-ZA" sz="1400" dirty="0" smtClean="0"/>
              <a:t>following is </a:t>
            </a:r>
            <a:r>
              <a:rPr lang="en-ZA" sz="1400" dirty="0"/>
              <a:t>proposed:</a:t>
            </a:r>
          </a:p>
          <a:p>
            <a:pPr lvl="1"/>
            <a:r>
              <a:rPr lang="en-ZA" sz="1400" dirty="0"/>
              <a:t>If a taxpayer is applying IFRS 9 for financial reporting purposes to determine a loss allowance relating to impairment in respect of debt:</a:t>
            </a:r>
          </a:p>
          <a:p>
            <a:pPr lvl="2"/>
            <a:r>
              <a:rPr lang="en-ZA" sz="1400" dirty="0"/>
              <a:t>40 per cent of the IFRS 9 loss allowance relating to impairment that is measured at an amount equal to the lifetime expected credit loss; and </a:t>
            </a:r>
          </a:p>
          <a:p>
            <a:pPr lvl="2"/>
            <a:r>
              <a:rPr lang="en-ZA" sz="1400" dirty="0"/>
              <a:t>25 per cent of the difference between the IFRS 9 loss allowances relating to impairment and the IFRS 9 loss allowance in respect of which the 40 per cent tax allowance is determined. </a:t>
            </a:r>
          </a:p>
          <a:p>
            <a:pPr lvl="1"/>
            <a:r>
              <a:rPr lang="en-ZA" dirty="0"/>
              <a:t> </a:t>
            </a:r>
            <a:r>
              <a:rPr lang="en-ZA" sz="1400" dirty="0" smtClean="0"/>
              <a:t>If </a:t>
            </a:r>
            <a:r>
              <a:rPr lang="en-ZA" sz="1400" dirty="0"/>
              <a:t>a taxpayer is not applying IFRS 9 for financial reporting </a:t>
            </a:r>
            <a:r>
              <a:rPr lang="en-ZA" sz="1400" dirty="0" smtClean="0"/>
              <a:t>purposes, an age </a:t>
            </a:r>
            <a:r>
              <a:rPr lang="en-ZA" sz="1400" dirty="0"/>
              <a:t>analysis of debt should be used :</a:t>
            </a:r>
          </a:p>
          <a:p>
            <a:pPr lvl="2"/>
            <a:r>
              <a:rPr lang="en-ZA" sz="1400" dirty="0" smtClean="0"/>
              <a:t>40 </a:t>
            </a:r>
            <a:r>
              <a:rPr lang="en-ZA" sz="1400" dirty="0"/>
              <a:t>per cent of the face value of doubtful debts that </a:t>
            </a:r>
            <a:r>
              <a:rPr lang="en-ZA" sz="1400" dirty="0" smtClean="0"/>
              <a:t>are at least 120 days past due date be allowed as a deduction; and</a:t>
            </a:r>
          </a:p>
          <a:p>
            <a:pPr lvl="2"/>
            <a:r>
              <a:rPr lang="en-ZA" sz="1400" dirty="0" smtClean="0"/>
              <a:t>25 </a:t>
            </a:r>
            <a:r>
              <a:rPr lang="en-ZA" sz="1400" dirty="0"/>
              <a:t>per cent of the face value of doubtful debts that are at least </a:t>
            </a:r>
            <a:r>
              <a:rPr lang="en-ZA" sz="1400" dirty="0" smtClean="0"/>
              <a:t>60 days </a:t>
            </a:r>
            <a:r>
              <a:rPr lang="en-ZA" sz="1400" dirty="0"/>
              <a:t>past </a:t>
            </a:r>
            <a:r>
              <a:rPr lang="en-ZA" sz="1400" dirty="0" smtClean="0"/>
              <a:t>due, but excluding doubtful debts that are at least 120 days past due date be </a:t>
            </a:r>
            <a:r>
              <a:rPr lang="en-ZA" sz="1400" dirty="0"/>
              <a:t>allowed as a </a:t>
            </a:r>
            <a:r>
              <a:rPr lang="en-ZA" sz="1400" dirty="0" smtClean="0"/>
              <a:t>deduction. </a:t>
            </a:r>
            <a:endParaRPr lang="en-ZA" sz="1400" dirty="0"/>
          </a:p>
          <a:p>
            <a:pPr marL="0" indent="0">
              <a:buNone/>
            </a:pPr>
            <a:r>
              <a:rPr lang="en-ZA" dirty="0"/>
              <a:t> </a:t>
            </a:r>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22</a:t>
            </a:fld>
            <a:endParaRPr lang="en-US" sz="1400" b="0" dirty="0">
              <a:solidFill>
                <a:schemeClr val="tx1"/>
              </a:solidFill>
              <a:latin typeface="+mn-lt"/>
            </a:endParaRPr>
          </a:p>
        </p:txBody>
      </p:sp>
    </p:spTree>
    <p:extLst>
      <p:ext uri="{BB962C8B-B14F-4D97-AF65-F5344CB8AC3E}">
        <p14:creationId xmlns:p14="http://schemas.microsoft.com/office/powerpoint/2010/main" val="2345148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991600" cy="797768"/>
          </a:xfrm>
        </p:spPr>
        <p:txBody>
          <a:bodyPr/>
          <a:lstStyle/>
          <a:p>
            <a:r>
              <a:rPr lang="en-ZA" sz="2400" b="1" dirty="0" smtClean="0"/>
              <a:t>8. Clarification of the tax treatment of doubtful debts</a:t>
            </a:r>
            <a:endParaRPr lang="en-US" sz="2400" b="1" dirty="0"/>
          </a:p>
        </p:txBody>
      </p:sp>
      <p:sp>
        <p:nvSpPr>
          <p:cNvPr id="3" name="Content Placeholder 2"/>
          <p:cNvSpPr>
            <a:spLocks noGrp="1"/>
          </p:cNvSpPr>
          <p:nvPr>
            <p:ph idx="1"/>
          </p:nvPr>
        </p:nvSpPr>
        <p:spPr>
          <a:xfrm>
            <a:off x="107504" y="1124744"/>
            <a:ext cx="8835008" cy="5544616"/>
          </a:xfrm>
        </p:spPr>
        <p:txBody>
          <a:bodyPr/>
          <a:lstStyle/>
          <a:p>
            <a:pPr marL="0" indent="0">
              <a:buNone/>
            </a:pPr>
            <a:r>
              <a:rPr lang="en-ZA" sz="1400" b="1" i="1" u="sng" dirty="0" smtClean="0"/>
              <a:t>Comment</a:t>
            </a:r>
            <a:r>
              <a:rPr lang="en-ZA" sz="1400" b="1" i="1" u="sng" dirty="0"/>
              <a:t>:</a:t>
            </a:r>
            <a:r>
              <a:rPr lang="en-ZA" sz="1400" b="1" u="sng" dirty="0"/>
              <a:t> </a:t>
            </a:r>
            <a:endParaRPr lang="en-ZA" sz="1400" b="1" u="sng" dirty="0" smtClean="0"/>
          </a:p>
          <a:p>
            <a:r>
              <a:rPr lang="en-ZA" sz="1400" dirty="0"/>
              <a:t>Many taxpayers had </a:t>
            </a:r>
            <a:r>
              <a:rPr lang="en-ZA" sz="1400" dirty="0" smtClean="0"/>
              <a:t>more </a:t>
            </a:r>
            <a:r>
              <a:rPr lang="en-ZA" sz="1400" dirty="0"/>
              <a:t>favourable past rulings from SARS and this proposal will result in a material cost to the affected taxpayers due to the reduction of the allowance percentage to 25 per cent.  It is proposed that a transition rule be considered in this regard.  </a:t>
            </a:r>
          </a:p>
          <a:p>
            <a:pPr marL="0" indent="0">
              <a:buNone/>
            </a:pPr>
            <a:r>
              <a:rPr lang="en-ZA" dirty="0"/>
              <a:t> </a:t>
            </a:r>
            <a:r>
              <a:rPr lang="en-ZA" sz="1400" b="1" i="1" u="sng" dirty="0" smtClean="0"/>
              <a:t>Response</a:t>
            </a:r>
            <a:r>
              <a:rPr lang="en-ZA" sz="1400" b="1" i="1" u="sng" dirty="0"/>
              <a:t>:</a:t>
            </a:r>
            <a:r>
              <a:rPr lang="en-ZA" sz="1400" b="1" u="sng" dirty="0"/>
              <a:t> </a:t>
            </a:r>
            <a:endParaRPr lang="en-ZA" sz="1400" b="1" u="sng" dirty="0" smtClean="0"/>
          </a:p>
          <a:p>
            <a:r>
              <a:rPr lang="en-ZA" sz="1400" u="sng" dirty="0" smtClean="0"/>
              <a:t>Partially Accepted.</a:t>
            </a:r>
            <a:r>
              <a:rPr lang="en-ZA" sz="1400" dirty="0"/>
              <a:t> It is understood that the rulings were given to these taxpayers based on the commercial realities at the time which may still exist even now. </a:t>
            </a:r>
            <a:r>
              <a:rPr lang="en-ZA" sz="1400" dirty="0" smtClean="0"/>
              <a:t>At issue is </a:t>
            </a:r>
            <a:r>
              <a:rPr lang="en-ZA" sz="1400" dirty="0"/>
              <a:t>that these rulings were giving these taxpayers higher allowances rates (of up to 100 per cent of the doubtful debts for accounting purposes) which will disadvantage these taxpayers because the allowance will now be </a:t>
            </a:r>
            <a:r>
              <a:rPr lang="en-ZA" sz="1400" dirty="0" smtClean="0"/>
              <a:t>a lower percentage. </a:t>
            </a:r>
            <a:r>
              <a:rPr lang="en-ZA" sz="1400" dirty="0"/>
              <a:t>In order to mitigate the impact of the proposed amendments with respect to those taxpayers who received rulings from SARS, it is proposed that transitional measures, for example, a phase-in period be introduced in the tax legislation.  </a:t>
            </a:r>
          </a:p>
          <a:p>
            <a:pPr marL="0" indent="0">
              <a:buNone/>
            </a:pPr>
            <a:r>
              <a:rPr lang="en-ZA" sz="1400" b="1" i="1" u="sng" dirty="0" smtClean="0"/>
              <a:t>Comment</a:t>
            </a:r>
            <a:r>
              <a:rPr lang="en-ZA" sz="1400" b="1" i="1" u="sng" dirty="0"/>
              <a:t>:</a:t>
            </a:r>
            <a:r>
              <a:rPr lang="en-ZA" sz="1400" b="1" u="sng" dirty="0"/>
              <a:t> </a:t>
            </a:r>
          </a:p>
          <a:p>
            <a:r>
              <a:rPr lang="en-ZA" sz="1400" dirty="0"/>
              <a:t>In order to address some concerns submitted by </a:t>
            </a:r>
            <a:r>
              <a:rPr lang="en-ZA" sz="1400" dirty="0" smtClean="0"/>
              <a:t>taxpayers </a:t>
            </a:r>
            <a:r>
              <a:rPr lang="en-ZA" sz="1400" dirty="0"/>
              <a:t>and the oral presentations made on the Draft 2018 TLAB workshop held on 4 September 2018, the non-bank lenders requested a separate meeting to discuss these issues in detail.   </a:t>
            </a:r>
          </a:p>
          <a:p>
            <a:pPr marL="0" indent="0">
              <a:buNone/>
            </a:pPr>
            <a:r>
              <a:rPr lang="en-ZA" sz="1400" dirty="0"/>
              <a:t> </a:t>
            </a:r>
            <a:r>
              <a:rPr lang="en-ZA" sz="1400" b="1" i="1" u="sng" dirty="0"/>
              <a:t>Response:</a:t>
            </a:r>
            <a:r>
              <a:rPr lang="en-ZA" sz="1400" b="1" u="sng" dirty="0"/>
              <a:t> </a:t>
            </a:r>
          </a:p>
          <a:p>
            <a:r>
              <a:rPr lang="en-ZA" sz="1400" u="sng" dirty="0"/>
              <a:t>Accepted.</a:t>
            </a:r>
            <a:r>
              <a:rPr lang="en-ZA" sz="1400" dirty="0"/>
              <a:t> A follow-up meeting will be arranged with all </a:t>
            </a:r>
            <a:r>
              <a:rPr lang="en-ZA" sz="1400" dirty="0" smtClean="0"/>
              <a:t>organisations that submitted </a:t>
            </a:r>
            <a:r>
              <a:rPr lang="en-ZA" sz="1400" dirty="0"/>
              <a:t>comments on this issue </a:t>
            </a:r>
            <a:r>
              <a:rPr lang="en-ZA" sz="1400" dirty="0" smtClean="0"/>
              <a:t>before the tabling of the bill to </a:t>
            </a:r>
            <a:r>
              <a:rPr lang="en-ZA" sz="1400" dirty="0"/>
              <a:t>ensure that we come to an amicable solution. Over and above the issues raised above, </a:t>
            </a:r>
            <a:r>
              <a:rPr lang="en-ZA" sz="1400" dirty="0" smtClean="0"/>
              <a:t>taxpayers should also </a:t>
            </a:r>
            <a:r>
              <a:rPr lang="en-ZA" sz="1400" dirty="0"/>
              <a:t>state </a:t>
            </a:r>
            <a:r>
              <a:rPr lang="en-US" sz="1400" dirty="0"/>
              <a:t>the cash tax impact (by using last year’s financial statement figures) after taking into account the proposed allowance so as to determine </a:t>
            </a:r>
            <a:r>
              <a:rPr lang="en-US" sz="1400" dirty="0" smtClean="0"/>
              <a:t>an appropriate phasing-in </a:t>
            </a:r>
            <a:r>
              <a:rPr lang="en-US" sz="1400" dirty="0"/>
              <a:t>period.  </a:t>
            </a:r>
            <a:endParaRPr lang="en-ZA" sz="1400" dirty="0"/>
          </a:p>
          <a:p>
            <a:pPr marL="0" indent="0">
              <a:buNone/>
            </a:pPr>
            <a:endParaRPr lang="en-ZA"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23</a:t>
            </a:fld>
            <a:endParaRPr lang="en-US" sz="1400" b="0" dirty="0">
              <a:solidFill>
                <a:schemeClr val="tx1"/>
              </a:solidFill>
              <a:latin typeface="+mn-lt"/>
            </a:endParaRPr>
          </a:p>
        </p:txBody>
      </p:sp>
    </p:spTree>
    <p:extLst>
      <p:ext uri="{BB962C8B-B14F-4D97-AF65-F5344CB8AC3E}">
        <p14:creationId xmlns:p14="http://schemas.microsoft.com/office/powerpoint/2010/main" val="16923300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32656"/>
            <a:ext cx="8991600" cy="797768"/>
          </a:xfrm>
        </p:spPr>
        <p:txBody>
          <a:bodyPr/>
          <a:lstStyle/>
          <a:p>
            <a:r>
              <a:rPr lang="en-ZA" sz="2400" b="1" dirty="0" smtClean="0"/>
              <a:t>9. Review of Venture Capital Companies</a:t>
            </a:r>
            <a:endParaRPr lang="en-US" sz="2400" b="1" dirty="0"/>
          </a:p>
        </p:txBody>
      </p:sp>
      <p:sp>
        <p:nvSpPr>
          <p:cNvPr id="3" name="Content Placeholder 2"/>
          <p:cNvSpPr>
            <a:spLocks noGrp="1"/>
          </p:cNvSpPr>
          <p:nvPr>
            <p:ph idx="1"/>
          </p:nvPr>
        </p:nvSpPr>
        <p:spPr>
          <a:xfrm>
            <a:off x="152400" y="1295400"/>
            <a:ext cx="8763000" cy="5157936"/>
          </a:xfrm>
        </p:spPr>
        <p:txBody>
          <a:bodyPr/>
          <a:lstStyle/>
          <a:p>
            <a:pPr algn="just"/>
            <a:r>
              <a:rPr lang="en-US" sz="1400" dirty="0"/>
              <a:t>Since the introduction of the Venture Capital Company (VCC) tax incentive regime in 2008, its uptake has grown significantly over the past two years leading to a meaningful investment into the economy.  Currently, there are </a:t>
            </a:r>
            <a:r>
              <a:rPr lang="en-US" sz="1400" dirty="0" smtClean="0"/>
              <a:t>124 </a:t>
            </a:r>
            <a:r>
              <a:rPr lang="en-US" sz="1400" dirty="0"/>
              <a:t>approved VCCs of which 2 </a:t>
            </a:r>
            <a:r>
              <a:rPr lang="en-US" sz="1400" dirty="0" smtClean="0"/>
              <a:t>were withdrawn.   </a:t>
            </a:r>
            <a:r>
              <a:rPr lang="en-US" sz="1400" dirty="0"/>
              <a:t>In terms of the VCC regime, taxpayers investing in a VCC are allowed an upfront deduction equivalent to the expenses incurred by a taxpayer in acquiring shares issued to that taxpayer by a VCC. However, the deduction is reversed and included as a recoupment in a taxpayer’s income should that taxpayer dispose of those shares in a VCC within 5 years after acquiring them.</a:t>
            </a:r>
            <a:endParaRPr lang="en-ZA" sz="1400" dirty="0"/>
          </a:p>
          <a:p>
            <a:pPr marL="0" indent="0" algn="just">
              <a:buNone/>
            </a:pPr>
            <a:r>
              <a:rPr lang="en-ZA" sz="1400" dirty="0"/>
              <a:t> </a:t>
            </a:r>
            <a:r>
              <a:rPr lang="en-US" sz="1400" b="1" i="1" dirty="0" smtClean="0"/>
              <a:t>Administrative </a:t>
            </a:r>
            <a:r>
              <a:rPr lang="en-US" sz="1400" b="1" i="1" dirty="0"/>
              <a:t>and technical issues</a:t>
            </a:r>
            <a:endParaRPr lang="en-ZA" sz="1400" dirty="0"/>
          </a:p>
          <a:p>
            <a:pPr algn="just"/>
            <a:r>
              <a:rPr lang="en-US" sz="1400" dirty="0"/>
              <a:t>It has come to Government’s attention that there are some administrative and technical issues in the tax legislation that are an impediment to further uptake of </a:t>
            </a:r>
            <a:r>
              <a:rPr lang="en-US" sz="1400" dirty="0" smtClean="0"/>
              <a:t>the </a:t>
            </a:r>
            <a:r>
              <a:rPr lang="en-US" sz="1400" dirty="0"/>
              <a:t>VCC tax </a:t>
            </a:r>
            <a:r>
              <a:rPr lang="en-US" sz="1400" dirty="0" smtClean="0"/>
              <a:t>incentive. </a:t>
            </a:r>
            <a:r>
              <a:rPr lang="en-US" sz="1400" dirty="0"/>
              <a:t>As a result, it is proposed that amendments be made in the Income Tax Act to address these administrative and technical issues. </a:t>
            </a:r>
            <a:endParaRPr lang="en-ZA" sz="1400" dirty="0"/>
          </a:p>
          <a:p>
            <a:pPr marL="0" lvl="0" indent="0" algn="just">
              <a:buNone/>
            </a:pPr>
            <a:r>
              <a:rPr lang="en-US" sz="1400" b="1" i="1" dirty="0" smtClean="0"/>
              <a:t>Closure </a:t>
            </a:r>
            <a:r>
              <a:rPr lang="en-US" sz="1400" b="1" i="1" dirty="0"/>
              <a:t>of abusive schemes</a:t>
            </a:r>
            <a:r>
              <a:rPr lang="en-US" sz="1400" dirty="0"/>
              <a:t> </a:t>
            </a:r>
            <a:endParaRPr lang="en-ZA" sz="1400" dirty="0"/>
          </a:p>
          <a:p>
            <a:pPr algn="just"/>
            <a:r>
              <a:rPr lang="en-US" sz="1400" dirty="0"/>
              <a:t>In addition, concerns have been raised including reports in the public domain regarding alleged abusive tax structures using the VCC regime. For example, immediately before the 2018 Budget, some companies were advertising tax structures in the media using the current VCC regime. In an attempt to close these abusive schemes, it is proposed that the following amendments be made in the Income Tax Act:</a:t>
            </a:r>
            <a:endParaRPr lang="en-ZA" sz="1400" dirty="0"/>
          </a:p>
          <a:p>
            <a:pPr lvl="1" algn="just"/>
            <a:r>
              <a:rPr lang="en-US" sz="1400" dirty="0"/>
              <a:t>Limit the abuse of trading between an investor that invested in a VCC and a qualifying company in which the VCC takes up shares. </a:t>
            </a:r>
            <a:endParaRPr lang="en-ZA" sz="1400" dirty="0"/>
          </a:p>
          <a:p>
            <a:pPr lvl="1" algn="just"/>
            <a:r>
              <a:rPr lang="en-US" sz="1400" dirty="0"/>
              <a:t>Either a VCC or a qualifying company may not issue more than one class of shares from the year of assessment during which that company started trading and any time after that.</a:t>
            </a:r>
            <a:endParaRPr lang="en-ZA" sz="1400" dirty="0"/>
          </a:p>
          <a:p>
            <a:pPr marL="0" indent="0" algn="just">
              <a:buNone/>
            </a:pP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24</a:t>
            </a:fld>
            <a:endParaRPr lang="en-US" sz="1400" b="0" dirty="0">
              <a:solidFill>
                <a:schemeClr val="tx1"/>
              </a:solidFill>
              <a:latin typeface="+mn-lt"/>
            </a:endParaRPr>
          </a:p>
        </p:txBody>
      </p:sp>
    </p:spTree>
    <p:extLst>
      <p:ext uri="{BB962C8B-B14F-4D97-AF65-F5344CB8AC3E}">
        <p14:creationId xmlns:p14="http://schemas.microsoft.com/office/powerpoint/2010/main" val="1525603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32656"/>
            <a:ext cx="8991600" cy="797768"/>
          </a:xfrm>
        </p:spPr>
        <p:txBody>
          <a:bodyPr/>
          <a:lstStyle/>
          <a:p>
            <a:r>
              <a:rPr lang="en-ZA" sz="2400" b="1" dirty="0" smtClean="0"/>
              <a:t>9. Review of Venture Capital Companies</a:t>
            </a:r>
            <a:endParaRPr lang="en-US" sz="2400" b="1" dirty="0"/>
          </a:p>
        </p:txBody>
      </p:sp>
      <p:sp>
        <p:nvSpPr>
          <p:cNvPr id="3" name="Content Placeholder 2"/>
          <p:cNvSpPr>
            <a:spLocks noGrp="1"/>
          </p:cNvSpPr>
          <p:nvPr>
            <p:ph idx="1"/>
          </p:nvPr>
        </p:nvSpPr>
        <p:spPr>
          <a:xfrm>
            <a:off x="152400" y="1295400"/>
            <a:ext cx="8763000" cy="5157936"/>
          </a:xfrm>
        </p:spPr>
        <p:txBody>
          <a:bodyPr/>
          <a:lstStyle/>
          <a:p>
            <a:pPr marL="0" indent="0">
              <a:buNone/>
            </a:pPr>
            <a:r>
              <a:rPr lang="en-ZA" sz="1400" b="1" i="1" dirty="0" smtClean="0"/>
              <a:t>ADMINISTRATIVE ISSUES</a:t>
            </a:r>
          </a:p>
          <a:p>
            <a:pPr marL="0" indent="0">
              <a:buNone/>
            </a:pPr>
            <a:r>
              <a:rPr lang="en-ZA" sz="1400" b="1" i="1" u="sng" dirty="0" smtClean="0"/>
              <a:t>Comment</a:t>
            </a:r>
            <a:r>
              <a:rPr lang="en-ZA" sz="1400" b="1" u="sng" dirty="0"/>
              <a:t>: </a:t>
            </a:r>
            <a:endParaRPr lang="en-ZA" sz="1400" b="1" u="sng" dirty="0" smtClean="0"/>
          </a:p>
          <a:p>
            <a:r>
              <a:rPr lang="en-ZA" sz="1400" dirty="0"/>
              <a:t>The proposed amendment to the controlled company test does still not adequately address all the uncertainty in current legislation, because based on the new proposed wording, the legislation is still ambiguous whether the controlled company test only applies between VCC’s and the target QC or if any other interest in the QC (directly or indirectly outside the VCC investment) will influence the outcome of the relevant test.</a:t>
            </a:r>
          </a:p>
          <a:p>
            <a:pPr marL="0" indent="0">
              <a:buNone/>
            </a:pPr>
            <a:r>
              <a:rPr lang="en-ZA" sz="1400" b="1" i="1" u="sng" dirty="0" smtClean="0"/>
              <a:t>Response</a:t>
            </a:r>
            <a:r>
              <a:rPr lang="en-ZA" sz="1400" b="1" i="1" u="sng" dirty="0"/>
              <a:t>:</a:t>
            </a:r>
            <a:r>
              <a:rPr lang="en-ZA" sz="1400" b="1" u="sng" dirty="0"/>
              <a:t> </a:t>
            </a:r>
            <a:endParaRPr lang="en-ZA" sz="1400" b="1" u="sng" dirty="0" smtClean="0"/>
          </a:p>
          <a:p>
            <a:r>
              <a:rPr lang="en-ZA" sz="1400" u="sng" dirty="0" smtClean="0"/>
              <a:t>Accepted</a:t>
            </a:r>
            <a:r>
              <a:rPr lang="en-ZA" sz="1400" u="sng" dirty="0"/>
              <a:t>.</a:t>
            </a:r>
            <a:r>
              <a:rPr lang="en-ZA" sz="1400" dirty="0"/>
              <a:t> </a:t>
            </a:r>
            <a:r>
              <a:rPr lang="en-ZA" sz="1400" dirty="0" smtClean="0"/>
              <a:t>Proposed </a:t>
            </a:r>
            <a:r>
              <a:rPr lang="en-ZA" sz="1400" dirty="0"/>
              <a:t>wording to the controlled company test will be amended to further clarify policy intent.</a:t>
            </a:r>
          </a:p>
          <a:p>
            <a:pPr marL="0" indent="0">
              <a:buNone/>
            </a:pPr>
            <a:r>
              <a:rPr lang="en-ZA" sz="1400" dirty="0"/>
              <a:t> </a:t>
            </a:r>
            <a:r>
              <a:rPr lang="en-ZA" sz="1400" b="1" i="1" u="sng" dirty="0" smtClean="0"/>
              <a:t>Comment</a:t>
            </a:r>
            <a:r>
              <a:rPr lang="en-ZA" sz="1400" b="1" u="sng" dirty="0"/>
              <a:t>: </a:t>
            </a:r>
            <a:endParaRPr lang="en-ZA" sz="1400" b="1" u="sng" dirty="0" smtClean="0"/>
          </a:p>
          <a:p>
            <a:r>
              <a:rPr lang="en-ZA" sz="1400" dirty="0"/>
              <a:t>The new proposed expansion of the investment income test for start-up companies is welcomed. However, the measurement of the investment income test from the point of commencement of trade could unintentionally exclude certain qualifying companies from the intended investment benefit of the VCC system if they had been trading before the VCC investment. </a:t>
            </a:r>
          </a:p>
          <a:p>
            <a:pPr marL="0" indent="0">
              <a:buNone/>
            </a:pPr>
            <a:r>
              <a:rPr lang="en-ZA" sz="1400" b="1" u="sng" dirty="0"/>
              <a:t> </a:t>
            </a:r>
            <a:r>
              <a:rPr lang="en-ZA" sz="1400" b="1" i="1" u="sng" dirty="0" smtClean="0"/>
              <a:t>Response:</a:t>
            </a:r>
          </a:p>
          <a:p>
            <a:r>
              <a:rPr lang="en-ZA" sz="1400" dirty="0" smtClean="0"/>
              <a:t> </a:t>
            </a:r>
            <a:r>
              <a:rPr lang="en-ZA" sz="1400" u="sng" dirty="0"/>
              <a:t>Accepted.</a:t>
            </a:r>
            <a:r>
              <a:rPr lang="en-ZA" sz="1400" dirty="0"/>
              <a:t> Proposed wording to the investment income test for start-up companies will be amended to further clarify policy intent.</a:t>
            </a:r>
          </a:p>
          <a:p>
            <a:pPr marL="0" indent="0">
              <a:buNone/>
            </a:pPr>
            <a:endParaRPr lang="en-ZA" sz="1400" dirty="0"/>
          </a:p>
          <a:p>
            <a:pPr marL="0" indent="0" algn="just">
              <a:buNone/>
            </a:pP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25</a:t>
            </a:fld>
            <a:endParaRPr lang="en-US" sz="1400" b="0" dirty="0">
              <a:solidFill>
                <a:schemeClr val="tx1"/>
              </a:solidFill>
              <a:latin typeface="+mn-lt"/>
            </a:endParaRPr>
          </a:p>
        </p:txBody>
      </p:sp>
    </p:spTree>
    <p:extLst>
      <p:ext uri="{BB962C8B-B14F-4D97-AF65-F5344CB8AC3E}">
        <p14:creationId xmlns:p14="http://schemas.microsoft.com/office/powerpoint/2010/main" val="34374154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32656"/>
            <a:ext cx="8991600" cy="797768"/>
          </a:xfrm>
        </p:spPr>
        <p:txBody>
          <a:bodyPr/>
          <a:lstStyle/>
          <a:p>
            <a:r>
              <a:rPr lang="en-ZA" sz="2400" b="1" dirty="0" smtClean="0"/>
              <a:t>9. Review of Venture Capital Companies</a:t>
            </a:r>
            <a:endParaRPr lang="en-US" sz="2400" b="1" dirty="0"/>
          </a:p>
        </p:txBody>
      </p:sp>
      <p:sp>
        <p:nvSpPr>
          <p:cNvPr id="3" name="Content Placeholder 2"/>
          <p:cNvSpPr>
            <a:spLocks noGrp="1"/>
          </p:cNvSpPr>
          <p:nvPr>
            <p:ph idx="1"/>
          </p:nvPr>
        </p:nvSpPr>
        <p:spPr>
          <a:xfrm>
            <a:off x="152400" y="1295400"/>
            <a:ext cx="8763000" cy="5157936"/>
          </a:xfrm>
        </p:spPr>
        <p:txBody>
          <a:bodyPr/>
          <a:lstStyle/>
          <a:p>
            <a:pPr marL="0" indent="0">
              <a:buNone/>
            </a:pPr>
            <a:r>
              <a:rPr lang="en-ZA" sz="1400" b="1" i="1" dirty="0" smtClean="0"/>
              <a:t>CLOSURE OF ABUSIVE SCHEMES</a:t>
            </a:r>
          </a:p>
          <a:p>
            <a:pPr marL="0" indent="0">
              <a:buNone/>
            </a:pPr>
            <a:r>
              <a:rPr lang="en-ZA" sz="1400" b="1" i="1" u="sng" dirty="0"/>
              <a:t>Comment</a:t>
            </a:r>
            <a:r>
              <a:rPr lang="en-ZA" sz="1400" b="1" u="sng" dirty="0"/>
              <a:t>: </a:t>
            </a:r>
            <a:endParaRPr lang="en-ZA" sz="1400" b="1" u="sng" dirty="0" smtClean="0"/>
          </a:p>
          <a:p>
            <a:pPr algn="just"/>
            <a:r>
              <a:rPr lang="en-ZA" sz="1400" dirty="0"/>
              <a:t>To limit the abuse of trading between an investor that invested in a VCC and a qualifying company in which the VCC takes up shares it was proposed that the definition of qualifying company be amended. It is submitted that the proposed amendment is too wide in its impact and might unintentionally limit legitimate business transactions, including but not limited to</a:t>
            </a:r>
            <a:r>
              <a:rPr lang="en-US" sz="1400" dirty="0"/>
              <a:t>:</a:t>
            </a:r>
            <a:endParaRPr lang="en-ZA" sz="1400" dirty="0"/>
          </a:p>
          <a:p>
            <a:pPr lvl="1" algn="just"/>
            <a:r>
              <a:rPr lang="en-US" sz="1400" dirty="0"/>
              <a:t> </a:t>
            </a:r>
            <a:r>
              <a:rPr lang="en-ZA" sz="1400" dirty="0" smtClean="0"/>
              <a:t>essential </a:t>
            </a:r>
            <a:r>
              <a:rPr lang="en-ZA" sz="1400" dirty="0"/>
              <a:t>BEE-related supplier development;</a:t>
            </a:r>
          </a:p>
          <a:p>
            <a:pPr lvl="1" algn="just"/>
            <a:r>
              <a:rPr lang="en-ZA" sz="1400" dirty="0"/>
              <a:t>scaling ability of current qualifying companies’ businesses; </a:t>
            </a:r>
          </a:p>
          <a:p>
            <a:pPr lvl="1" algn="just"/>
            <a:r>
              <a:rPr lang="en-ZA" sz="1400" dirty="0"/>
              <a:t>administrative burden of unintentional and unbeknownst trading with a tainted party.</a:t>
            </a:r>
          </a:p>
          <a:p>
            <a:pPr marL="0" indent="0" algn="just">
              <a:buNone/>
            </a:pPr>
            <a:r>
              <a:rPr lang="en-ZA" dirty="0"/>
              <a:t> </a:t>
            </a:r>
            <a:r>
              <a:rPr lang="en-ZA" sz="1400" b="1" i="1" u="sng" dirty="0" smtClean="0"/>
              <a:t>Response</a:t>
            </a:r>
            <a:r>
              <a:rPr lang="en-ZA" sz="1400" b="1" i="1" u="sng" dirty="0"/>
              <a:t>:</a:t>
            </a:r>
            <a:r>
              <a:rPr lang="en-ZA" sz="1400" b="1" u="sng" dirty="0"/>
              <a:t> </a:t>
            </a:r>
            <a:endParaRPr lang="en-ZA" sz="1400" b="1" u="sng" dirty="0" smtClean="0"/>
          </a:p>
          <a:p>
            <a:pPr algn="just"/>
            <a:r>
              <a:rPr lang="en-ZA" sz="1400" u="sng" dirty="0" smtClean="0"/>
              <a:t>Partially </a:t>
            </a:r>
            <a:r>
              <a:rPr lang="en-ZA" sz="1400" u="sng" dirty="0"/>
              <a:t>Accepted. </a:t>
            </a:r>
            <a:r>
              <a:rPr lang="en-ZA" sz="1400" dirty="0"/>
              <a:t>The </a:t>
            </a:r>
            <a:r>
              <a:rPr lang="en-ZA" sz="1400" dirty="0" smtClean="0"/>
              <a:t>risk </a:t>
            </a:r>
            <a:r>
              <a:rPr lang="en-ZA" sz="1400" dirty="0"/>
              <a:t>of abuse of allowing trading between a VCC investor and a qualifying company in which the VCC takes up shares remains a </a:t>
            </a:r>
            <a:r>
              <a:rPr lang="en-ZA" sz="1400" dirty="0" smtClean="0"/>
              <a:t>concern</a:t>
            </a:r>
            <a:r>
              <a:rPr lang="en-ZA" sz="1400" dirty="0"/>
              <a:t>. In order to limit the impact of the proposed 2018 amendments on legitimate transactions and target the mischief in question, it is proposed that changes be made in the 2018 Draft TLAB so that the amount received or accrued by the qualifying company from any transactions between a VCC shareholder (together with connected persons) be limited to less than 50 per cent of the aggregate amount received or accrued from the carrying of a trade. In addition, it is proposed that this limitation only be applied after a period of 36 months from the date that the VCC </a:t>
            </a:r>
            <a:r>
              <a:rPr lang="en-ZA" sz="1400" dirty="0" smtClean="0"/>
              <a:t>acquires </a:t>
            </a:r>
            <a:r>
              <a:rPr lang="en-ZA" sz="1400" dirty="0"/>
              <a:t>an interest in a qualifying company.  The 36 month waiting period is proposed to specifically assist enterprise supply chain development.  </a:t>
            </a:r>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26</a:t>
            </a:fld>
            <a:endParaRPr lang="en-US" sz="1400" b="0" dirty="0">
              <a:solidFill>
                <a:schemeClr val="tx1"/>
              </a:solidFill>
              <a:latin typeface="+mn-lt"/>
            </a:endParaRPr>
          </a:p>
        </p:txBody>
      </p:sp>
    </p:spTree>
    <p:extLst>
      <p:ext uri="{BB962C8B-B14F-4D97-AF65-F5344CB8AC3E}">
        <p14:creationId xmlns:p14="http://schemas.microsoft.com/office/powerpoint/2010/main" val="3317345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32656"/>
            <a:ext cx="8991600" cy="797768"/>
          </a:xfrm>
        </p:spPr>
        <p:txBody>
          <a:bodyPr/>
          <a:lstStyle/>
          <a:p>
            <a:r>
              <a:rPr lang="en-ZA" sz="2400" b="1" dirty="0" smtClean="0"/>
              <a:t>9. Review of Venture Capital Companies</a:t>
            </a:r>
            <a:endParaRPr lang="en-US" sz="2400" b="1" dirty="0"/>
          </a:p>
        </p:txBody>
      </p:sp>
      <p:sp>
        <p:nvSpPr>
          <p:cNvPr id="3" name="Content Placeholder 2"/>
          <p:cNvSpPr>
            <a:spLocks noGrp="1"/>
          </p:cNvSpPr>
          <p:nvPr>
            <p:ph idx="1"/>
          </p:nvPr>
        </p:nvSpPr>
        <p:spPr>
          <a:xfrm>
            <a:off x="152400" y="1295400"/>
            <a:ext cx="8763000" cy="5157936"/>
          </a:xfrm>
        </p:spPr>
        <p:txBody>
          <a:bodyPr/>
          <a:lstStyle/>
          <a:p>
            <a:pPr marL="0" indent="0">
              <a:buNone/>
            </a:pPr>
            <a:r>
              <a:rPr lang="en-ZA" sz="1400" b="1" i="1" dirty="0" smtClean="0"/>
              <a:t>CLOSURE OF ABUSIVE SCHEMES</a:t>
            </a:r>
          </a:p>
          <a:p>
            <a:pPr marL="0" indent="0">
              <a:buNone/>
            </a:pPr>
            <a:r>
              <a:rPr lang="en-ZA" sz="1400" b="1" i="1" u="sng" dirty="0" smtClean="0"/>
              <a:t>Comment</a:t>
            </a:r>
            <a:r>
              <a:rPr lang="en-ZA" sz="1400" b="1" u="sng" dirty="0" smtClean="0"/>
              <a:t>: </a:t>
            </a:r>
          </a:p>
          <a:p>
            <a:pPr marL="0" indent="0">
              <a:buNone/>
            </a:pPr>
            <a:r>
              <a:rPr lang="en-ZA" sz="1400" dirty="0" smtClean="0"/>
              <a:t>The </a:t>
            </a:r>
            <a:r>
              <a:rPr lang="en-ZA" sz="1400" dirty="0"/>
              <a:t>proposed limit on the ability of both the VCC and a qualifying company to issue a single class of share is overly restrictive and would guarantee the premature-end of the VCC incentive. Several paramount and internationally accepted reasons exist to justify the use of more than one class of share within the venture capital industry, including but not limited to:</a:t>
            </a:r>
          </a:p>
          <a:p>
            <a:pPr lvl="1"/>
            <a:r>
              <a:rPr lang="en-ZA" dirty="0"/>
              <a:t> </a:t>
            </a:r>
            <a:r>
              <a:rPr lang="en-ZA" sz="1400" dirty="0" smtClean="0"/>
              <a:t>Different </a:t>
            </a:r>
            <a:r>
              <a:rPr lang="en-ZA" sz="1400" dirty="0"/>
              <a:t>classes of shares being used within the VCC for the carried interest purposes of VCC management (no VCC deduction obtained for it) after receiving a pre-determined return of investment for VCC shareholders;</a:t>
            </a:r>
          </a:p>
          <a:p>
            <a:pPr lvl="1"/>
            <a:r>
              <a:rPr lang="en-ZA" sz="1400" dirty="0"/>
              <a:t>Different classes of shares being used for different rounds of capital raising by the VCC to ensure a cash flow waterfall for qualifying companies; and</a:t>
            </a:r>
          </a:p>
          <a:p>
            <a:pPr lvl="1"/>
            <a:r>
              <a:rPr lang="en-ZA" sz="1400" dirty="0"/>
              <a:t>Different classes of shares being used to channel investments into different industrial sectors within a single VCC.</a:t>
            </a:r>
          </a:p>
          <a:p>
            <a:pPr lvl="0"/>
            <a:r>
              <a:rPr lang="en-ZA" sz="1400" dirty="0" smtClean="0"/>
              <a:t>Qualifying </a:t>
            </a:r>
            <a:r>
              <a:rPr lang="en-ZA" sz="1400" dirty="0"/>
              <a:t>company</a:t>
            </a:r>
          </a:p>
          <a:p>
            <a:pPr lvl="1"/>
            <a:r>
              <a:rPr lang="en-ZA" sz="1400" dirty="0"/>
              <a:t>Different classes of shares being used to ensure a </a:t>
            </a:r>
            <a:r>
              <a:rPr lang="en-ZA" sz="1400" dirty="0" err="1"/>
              <a:t>preferent</a:t>
            </a:r>
            <a:r>
              <a:rPr lang="en-ZA" sz="1400" dirty="0"/>
              <a:t> right to recovery for the VCC;</a:t>
            </a:r>
          </a:p>
          <a:p>
            <a:pPr lvl="1"/>
            <a:r>
              <a:rPr lang="en-ZA" sz="1400" dirty="0"/>
              <a:t>Different classes of share for assurance of governance control in the qualifying company;</a:t>
            </a:r>
          </a:p>
          <a:p>
            <a:pPr lvl="1"/>
            <a:r>
              <a:rPr lang="en-ZA" sz="1400" dirty="0"/>
              <a:t>Different classes of shares that existed before the VCC investment; </a:t>
            </a:r>
          </a:p>
          <a:p>
            <a:pPr lvl="1"/>
            <a:r>
              <a:rPr lang="en-ZA" sz="1400" dirty="0"/>
              <a:t>Different classes of shares being used to avoid the dilution of the original entrepreneur’s shareholding.</a:t>
            </a:r>
          </a:p>
          <a:p>
            <a:r>
              <a:rPr lang="en-ZA" dirty="0"/>
              <a:t> </a:t>
            </a:r>
            <a:r>
              <a:rPr lang="en-ZA" sz="1400" dirty="0" smtClean="0"/>
              <a:t>As </a:t>
            </a:r>
            <a:r>
              <a:rPr lang="en-ZA" sz="1400" dirty="0"/>
              <a:t>such, it would not be appropriate to prohibit the accepted practice of using different classes of shares on both levels to either invest in VCC’s or target qualifying companies</a:t>
            </a:r>
            <a:r>
              <a:rPr lang="en-ZA" sz="1400" dirty="0" smtClean="0"/>
              <a:t>.</a:t>
            </a: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27</a:t>
            </a:fld>
            <a:endParaRPr lang="en-US" sz="1400" b="0" dirty="0">
              <a:solidFill>
                <a:schemeClr val="tx1"/>
              </a:solidFill>
              <a:latin typeface="+mn-lt"/>
            </a:endParaRPr>
          </a:p>
        </p:txBody>
      </p:sp>
    </p:spTree>
    <p:extLst>
      <p:ext uri="{BB962C8B-B14F-4D97-AF65-F5344CB8AC3E}">
        <p14:creationId xmlns:p14="http://schemas.microsoft.com/office/powerpoint/2010/main" val="36652348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32656"/>
            <a:ext cx="8991600" cy="797768"/>
          </a:xfrm>
        </p:spPr>
        <p:txBody>
          <a:bodyPr/>
          <a:lstStyle/>
          <a:p>
            <a:r>
              <a:rPr lang="en-ZA" sz="2400" b="1" dirty="0" smtClean="0"/>
              <a:t>9. Review of Venture Capital Companies</a:t>
            </a:r>
            <a:endParaRPr lang="en-US" sz="2400" b="1" dirty="0"/>
          </a:p>
        </p:txBody>
      </p:sp>
      <p:sp>
        <p:nvSpPr>
          <p:cNvPr id="3" name="Content Placeholder 2"/>
          <p:cNvSpPr>
            <a:spLocks noGrp="1"/>
          </p:cNvSpPr>
          <p:nvPr>
            <p:ph idx="1"/>
          </p:nvPr>
        </p:nvSpPr>
        <p:spPr>
          <a:xfrm>
            <a:off x="152400" y="1295400"/>
            <a:ext cx="8763000" cy="5157936"/>
          </a:xfrm>
        </p:spPr>
        <p:txBody>
          <a:bodyPr/>
          <a:lstStyle/>
          <a:p>
            <a:pPr marL="0" indent="0">
              <a:buNone/>
            </a:pPr>
            <a:r>
              <a:rPr lang="en-ZA" sz="1400" b="1" i="1" dirty="0" smtClean="0"/>
              <a:t>CLOSURE OF ABUSIVE SCHEMES</a:t>
            </a:r>
          </a:p>
          <a:p>
            <a:pPr marL="0" indent="0">
              <a:buNone/>
            </a:pPr>
            <a:r>
              <a:rPr lang="en-ZA" sz="1400" dirty="0"/>
              <a:t> </a:t>
            </a:r>
            <a:r>
              <a:rPr lang="en-ZA" sz="1400" b="1" i="1" u="sng" dirty="0" smtClean="0"/>
              <a:t>Response</a:t>
            </a:r>
            <a:r>
              <a:rPr lang="en-ZA" sz="1400" b="1" i="1" u="sng" dirty="0"/>
              <a:t>:</a:t>
            </a:r>
            <a:r>
              <a:rPr lang="en-ZA" sz="1400" b="1" u="sng" dirty="0"/>
              <a:t> </a:t>
            </a:r>
            <a:endParaRPr lang="en-ZA" sz="1400" b="1" u="sng" dirty="0" smtClean="0"/>
          </a:p>
          <a:p>
            <a:pPr algn="just"/>
            <a:r>
              <a:rPr lang="en-ZA" sz="1400" u="sng" dirty="0" smtClean="0"/>
              <a:t>Partially </a:t>
            </a:r>
            <a:r>
              <a:rPr lang="en-ZA" sz="1400" u="sng" dirty="0"/>
              <a:t>accepted.</a:t>
            </a:r>
            <a:r>
              <a:rPr lang="en-ZA" sz="1400" dirty="0"/>
              <a:t> The </a:t>
            </a:r>
            <a:r>
              <a:rPr lang="en-ZA" sz="1400" dirty="0" smtClean="0"/>
              <a:t>risk </a:t>
            </a:r>
            <a:r>
              <a:rPr lang="en-ZA" sz="1400" dirty="0"/>
              <a:t>of abuse in allowing VCC’s and target qualifying companies in which the VCC takes up shares remains a significant concern. However, government recognises the unintended consequences that the proposed </a:t>
            </a:r>
            <a:r>
              <a:rPr lang="en-ZA" sz="1400" dirty="0" smtClean="0"/>
              <a:t>changes </a:t>
            </a:r>
            <a:r>
              <a:rPr lang="en-ZA" sz="1400" dirty="0"/>
              <a:t>could have on industry standard practices and as such it is proposed that </a:t>
            </a:r>
            <a:r>
              <a:rPr lang="en-ZA" sz="1400" dirty="0" smtClean="0"/>
              <a:t>changes </a:t>
            </a:r>
            <a:r>
              <a:rPr lang="en-ZA" sz="1400" dirty="0"/>
              <a:t>be made in the 2018 Draft TLAB so that no shareholder (together with connected persons) in a VCC may hold, directly or indirectly, more than 20 per cent of the shares of any class in a VCC.  In addition, it is proposed that the test regarding the class of shares be applied after a period of 36 months from the date those classes of shares are first issued by the VCC. </a:t>
            </a:r>
          </a:p>
          <a:p>
            <a:pPr marL="0" indent="0" algn="just">
              <a:buNone/>
            </a:pPr>
            <a:r>
              <a:rPr lang="en-ZA" sz="1400" b="1" i="1" u="sng" dirty="0" smtClean="0"/>
              <a:t>Comment</a:t>
            </a:r>
            <a:r>
              <a:rPr lang="en-ZA" sz="1400" b="1" u="sng" dirty="0"/>
              <a:t>: </a:t>
            </a:r>
            <a:endParaRPr lang="en-ZA" sz="1400" b="1" u="sng" dirty="0" smtClean="0"/>
          </a:p>
          <a:p>
            <a:pPr algn="just"/>
            <a:r>
              <a:rPr lang="en-ZA" sz="1400" dirty="0"/>
              <a:t>The retrospective nature of the proposed closure of abusive schemes will abruptly end most if not the entire Section 12J VCC industry. The proposed amendment has created great uncertainty within the industry, including VCC investors and targeted qualifying companies. Many legitimate VCC’s were setup based on current legislation and the proposed amendments would ensure that VCC’s are heavily penalised in addition to adverse consequences for both VCC investors and target qualifying companies without a fair timeframe to restructure. </a:t>
            </a:r>
          </a:p>
          <a:p>
            <a:pPr marL="0" indent="0" algn="just">
              <a:buNone/>
            </a:pPr>
            <a:r>
              <a:rPr lang="en-ZA" sz="1400" dirty="0"/>
              <a:t> </a:t>
            </a:r>
            <a:r>
              <a:rPr lang="en-ZA" sz="1400" b="1" i="1" u="sng" dirty="0" smtClean="0"/>
              <a:t>Response:</a:t>
            </a:r>
          </a:p>
          <a:p>
            <a:pPr algn="just"/>
            <a:r>
              <a:rPr lang="en-ZA" sz="1400" dirty="0" smtClean="0"/>
              <a:t> </a:t>
            </a:r>
            <a:r>
              <a:rPr lang="en-ZA" sz="1400" u="sng" dirty="0"/>
              <a:t>Accepted.</a:t>
            </a:r>
            <a:r>
              <a:rPr lang="en-ZA" sz="1400" dirty="0"/>
              <a:t> Government recognises the unintended consequences of the proposed effective date of the amendments on the Section 12J VCC industry and the effective date will be </a:t>
            </a:r>
            <a:r>
              <a:rPr lang="en-ZA" sz="1400" dirty="0" smtClean="0"/>
              <a:t>changed to </a:t>
            </a:r>
            <a:r>
              <a:rPr lang="en-ZA" sz="1400" dirty="0"/>
              <a:t>apply to any trading that commences </a:t>
            </a:r>
            <a:r>
              <a:rPr lang="en-ZA" sz="1400" dirty="0" smtClean="0"/>
              <a:t>or </a:t>
            </a:r>
            <a:r>
              <a:rPr lang="en-ZA" sz="1400" dirty="0"/>
              <a:t>classes of shares issued during years of assessment commencing on or after 1 March 2019. </a:t>
            </a:r>
          </a:p>
          <a:p>
            <a:pPr marL="0" indent="0" algn="just">
              <a:buNone/>
            </a:pPr>
            <a:endParaRPr lang="en-ZA" sz="1400" b="1" i="1" u="sng"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28</a:t>
            </a:fld>
            <a:endParaRPr lang="en-US" sz="1400" b="0" dirty="0">
              <a:solidFill>
                <a:schemeClr val="tx1"/>
              </a:solidFill>
              <a:latin typeface="+mn-lt"/>
            </a:endParaRPr>
          </a:p>
        </p:txBody>
      </p:sp>
    </p:spTree>
    <p:extLst>
      <p:ext uri="{BB962C8B-B14F-4D97-AF65-F5344CB8AC3E}">
        <p14:creationId xmlns:p14="http://schemas.microsoft.com/office/powerpoint/2010/main" val="21638442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12088" cy="838200"/>
          </a:xfrm>
        </p:spPr>
        <p:txBody>
          <a:bodyPr/>
          <a:lstStyle/>
          <a:p>
            <a:r>
              <a:rPr lang="en-ZA" sz="2000" dirty="0" smtClean="0"/>
              <a:t>10. Rules addressing the use of trusts to avoid tax in respect of controlled foreign companies</a:t>
            </a:r>
            <a:endParaRPr lang="en-ZA" sz="2000" dirty="0"/>
          </a:p>
        </p:txBody>
      </p:sp>
      <p:sp>
        <p:nvSpPr>
          <p:cNvPr id="3" name="Content Placeholder 2"/>
          <p:cNvSpPr>
            <a:spLocks noGrp="1"/>
          </p:cNvSpPr>
          <p:nvPr>
            <p:ph idx="1"/>
          </p:nvPr>
        </p:nvSpPr>
        <p:spPr>
          <a:xfrm>
            <a:off x="152400" y="1295400"/>
            <a:ext cx="8884096" cy="5085928"/>
          </a:xfrm>
        </p:spPr>
        <p:txBody>
          <a:bodyPr/>
          <a:lstStyle/>
          <a:p>
            <a:r>
              <a:rPr lang="en-US" sz="1400" dirty="0"/>
              <a:t>In 2017, amendments were made </a:t>
            </a:r>
            <a:r>
              <a:rPr lang="en-US" sz="1400" dirty="0" smtClean="0"/>
              <a:t>to </a:t>
            </a:r>
            <a:r>
              <a:rPr lang="en-US" sz="1400" dirty="0"/>
              <a:t>the Income Tax Act to extend the application of the Controlled Foreign Company (CFC) rules to foreign companies held through foreign trusts if the financial statements of those companies form part of the consolidated financial statements of a group company of which the parent company is resident in South Africa.  The above-mentioned 2017 changes did not address the issue of South African resident individuals indirectly holding shares in a foreign company through foreign trusts. The 2017 Draft TLAB that was published for public comments on 19 July 2017 contained rules addressing the issue of South African resident individuals indirectly holding shares in a foreign company through foreign trusts.  However, following oral presentations on the 2017 Draft TLAB at hearings held by the Parliament Standing Committee on Finance on 29 August 2017 and meetings held with stakeholders on 18 September 2017, the above-mentioned proposed rules were withdrawn due to the wide nature and complexity and were postponed to the 2018 legislative cycle. In order to address this issue, it is proposed that the following amendments be made in the Income Tax Act: </a:t>
            </a:r>
            <a:endParaRPr lang="en-ZA" sz="1400" dirty="0"/>
          </a:p>
          <a:p>
            <a:pPr lvl="1"/>
            <a:r>
              <a:rPr lang="en-US" sz="1400" dirty="0"/>
              <a:t>Disregarding the participation exemption in respect of foreign dividends for purposes of income inclusion in terms of section 7(8) of the Income Tax Act,</a:t>
            </a:r>
            <a:endParaRPr lang="en-ZA" sz="1400" dirty="0"/>
          </a:p>
          <a:p>
            <a:pPr lvl="1"/>
            <a:r>
              <a:rPr lang="en-US" sz="1400" dirty="0"/>
              <a:t>Disregarding the participation exemption in respect of foreign dividends for purposes of income inclusion in terms of section 25B of the Income Tax Act,</a:t>
            </a:r>
            <a:endParaRPr lang="en-ZA" sz="1400" dirty="0"/>
          </a:p>
          <a:p>
            <a:pPr lvl="1"/>
            <a:r>
              <a:rPr lang="en-US" sz="1400" dirty="0"/>
              <a:t>Disregarding the participation exemption in respect of capital gains derived from the sale of foreign shares for purposes of attribution of capital gain in terms of paragraph 72 of the Eighth Schedule to the Income Tax Act, and</a:t>
            </a:r>
            <a:endParaRPr lang="en-ZA" sz="1400" dirty="0"/>
          </a:p>
          <a:p>
            <a:pPr lvl="1"/>
            <a:r>
              <a:rPr lang="en-US" sz="1400" dirty="0"/>
              <a:t>Disregarding the participation exemption in respect of capital gains derived from the sale of foreign shares for purposes of attribution of capital gains in terms of paragraph 80 of the Eighth Schedule to the Income Tax Act</a:t>
            </a:r>
            <a:endParaRPr lang="en-ZA" sz="1400" dirty="0"/>
          </a:p>
          <a:p>
            <a:r>
              <a:rPr lang="en-ZA" sz="1400" dirty="0"/>
              <a:t> </a:t>
            </a:r>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29</a:t>
            </a:fld>
            <a:endParaRPr lang="en-US" sz="1400" b="0" dirty="0">
              <a:solidFill>
                <a:schemeClr val="tx1"/>
              </a:solidFill>
              <a:latin typeface="+mn-lt"/>
            </a:endParaRPr>
          </a:p>
        </p:txBody>
      </p:sp>
    </p:spTree>
    <p:extLst>
      <p:ext uri="{BB962C8B-B14F-4D97-AF65-F5344CB8AC3E}">
        <p14:creationId xmlns:p14="http://schemas.microsoft.com/office/powerpoint/2010/main" val="1884980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84096" cy="838200"/>
          </a:xfrm>
        </p:spPr>
        <p:txBody>
          <a:bodyPr/>
          <a:lstStyle/>
          <a:p>
            <a:r>
              <a:rPr lang="en-ZA" dirty="0" smtClean="0"/>
              <a:t>Key issues raised during consultation process</a:t>
            </a:r>
            <a:endParaRPr lang="en-ZA" dirty="0"/>
          </a:p>
        </p:txBody>
      </p:sp>
      <p:sp>
        <p:nvSpPr>
          <p:cNvPr id="3" name="Content Placeholder 2"/>
          <p:cNvSpPr>
            <a:spLocks noGrp="1"/>
          </p:cNvSpPr>
          <p:nvPr>
            <p:ph idx="1"/>
          </p:nvPr>
        </p:nvSpPr>
        <p:spPr>
          <a:xfrm>
            <a:off x="152400" y="1124744"/>
            <a:ext cx="8763000" cy="5112568"/>
          </a:xfrm>
        </p:spPr>
        <p:txBody>
          <a:bodyPr/>
          <a:lstStyle/>
          <a:p>
            <a:pPr marL="0" indent="0">
              <a:buNone/>
            </a:pPr>
            <a:r>
              <a:rPr lang="en-ZA" sz="1600" dirty="0" smtClean="0"/>
              <a:t>The proposed amendments included in the draft bills that received most comments that may require changes to the 2018 Draft TLAB are:</a:t>
            </a:r>
          </a:p>
          <a:p>
            <a:pPr marL="0" indent="0">
              <a:buNone/>
            </a:pPr>
            <a:r>
              <a:rPr lang="en-ZA" sz="1600" b="1" dirty="0" smtClean="0"/>
              <a:t>2018 Draft TLAB</a:t>
            </a:r>
          </a:p>
          <a:p>
            <a:pPr>
              <a:buAutoNum type="arabicPeriod"/>
            </a:pPr>
            <a:r>
              <a:rPr lang="en-ZA" sz="1400" dirty="0" smtClean="0"/>
              <a:t>Removing taxable benefit in relation to low or interest free loans granted to low income earning employees for low cost housing</a:t>
            </a:r>
          </a:p>
          <a:p>
            <a:pPr>
              <a:buAutoNum type="arabicPeriod"/>
            </a:pPr>
            <a:r>
              <a:rPr lang="en-ZA" sz="1400" dirty="0" smtClean="0"/>
              <a:t>Tax treatment of transfers to pension preservation or provident preservation funds after reaching normal retirement age but before retirement date</a:t>
            </a:r>
          </a:p>
          <a:p>
            <a:pPr>
              <a:buAutoNum type="arabicPeriod"/>
            </a:pPr>
            <a:r>
              <a:rPr lang="en-ZA" sz="1400" dirty="0" smtClean="0"/>
              <a:t>Tax treatment of transfer of actuarial surpluses between retirement funds</a:t>
            </a:r>
          </a:p>
          <a:p>
            <a:pPr>
              <a:buFontTx/>
              <a:buAutoNum type="arabicPeriod"/>
            </a:pPr>
            <a:r>
              <a:rPr lang="en-ZA" sz="1400" dirty="0"/>
              <a:t>Extension of employment tax incentive</a:t>
            </a:r>
          </a:p>
          <a:p>
            <a:pPr>
              <a:buAutoNum type="arabicPeriod"/>
            </a:pPr>
            <a:r>
              <a:rPr lang="en-ZA" sz="1400" dirty="0" smtClean="0"/>
              <a:t>Consequential amendments resulting from application of debt relief rules</a:t>
            </a:r>
          </a:p>
          <a:p>
            <a:pPr>
              <a:buAutoNum type="arabicPeriod"/>
            </a:pPr>
            <a:r>
              <a:rPr lang="en-ZA" sz="1400" dirty="0" smtClean="0"/>
              <a:t>Refining anti avoidance rules dealing with share buy backs and dividend stripping</a:t>
            </a:r>
          </a:p>
          <a:p>
            <a:pPr>
              <a:buAutoNum type="arabicPeriod"/>
            </a:pPr>
            <a:r>
              <a:rPr lang="en-ZA" sz="1400" dirty="0" smtClean="0"/>
              <a:t>Tax treatment of amounts received by or accrued to portfolios of collective investment schemes (CIS)</a:t>
            </a:r>
          </a:p>
          <a:p>
            <a:pPr>
              <a:buAutoNum type="arabicPeriod"/>
            </a:pPr>
            <a:r>
              <a:rPr lang="en-ZA" sz="1400" dirty="0" smtClean="0"/>
              <a:t>Clarification of the tax treatment of doubtful debts</a:t>
            </a:r>
          </a:p>
          <a:p>
            <a:pPr>
              <a:buAutoNum type="arabicPeriod"/>
            </a:pPr>
            <a:r>
              <a:rPr lang="en-ZA" sz="1400" dirty="0" smtClean="0"/>
              <a:t>Review of Venture Capital Company (VCC) rules</a:t>
            </a:r>
          </a:p>
          <a:p>
            <a:pPr>
              <a:buAutoNum type="arabicPeriod"/>
            </a:pPr>
            <a:r>
              <a:rPr lang="en-ZA" sz="1400" dirty="0" smtClean="0"/>
              <a:t>Rules addressing the use of trusts to avoid tax in respect of controlled foreign company </a:t>
            </a:r>
          </a:p>
          <a:p>
            <a:pPr>
              <a:buAutoNum type="arabicPeriod"/>
            </a:pPr>
            <a:r>
              <a:rPr lang="en-ZA" sz="1400" dirty="0" smtClean="0"/>
              <a:t>VAT treatment of </a:t>
            </a:r>
            <a:r>
              <a:rPr lang="en-ZA" sz="1400" dirty="0" err="1" smtClean="0"/>
              <a:t>cryptocurrency</a:t>
            </a:r>
            <a:r>
              <a:rPr lang="en-ZA" sz="1400" dirty="0" smtClean="0"/>
              <a:t> transactions</a:t>
            </a:r>
          </a:p>
          <a:p>
            <a:pPr marL="0" indent="0">
              <a:buNone/>
            </a:pPr>
            <a:endParaRPr lang="en-ZA" sz="1600" dirty="0" smtClean="0"/>
          </a:p>
          <a:p>
            <a:pPr>
              <a:buAutoNum type="arabicPeriod"/>
            </a:pPr>
            <a:endParaRPr lang="en-ZA" sz="1600" b="1" dirty="0" smtClean="0"/>
          </a:p>
          <a:p>
            <a:pPr marL="0" indent="0">
              <a:buNone/>
            </a:pPr>
            <a:endParaRPr lang="en-ZA" sz="1800" dirty="0"/>
          </a:p>
          <a:p>
            <a:endParaRPr lang="en-ZA" sz="16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3</a:t>
            </a:fld>
            <a:endParaRPr lang="en-US" sz="1400" b="0" dirty="0">
              <a:solidFill>
                <a:schemeClr val="tx1"/>
              </a:solidFill>
              <a:latin typeface="+mn-lt"/>
            </a:endParaRPr>
          </a:p>
        </p:txBody>
      </p:sp>
    </p:spTree>
    <p:extLst>
      <p:ext uri="{BB962C8B-B14F-4D97-AF65-F5344CB8AC3E}">
        <p14:creationId xmlns:p14="http://schemas.microsoft.com/office/powerpoint/2010/main" val="39292156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12088" cy="838200"/>
          </a:xfrm>
        </p:spPr>
        <p:txBody>
          <a:bodyPr/>
          <a:lstStyle/>
          <a:p>
            <a:r>
              <a:rPr lang="en-ZA" sz="2000" dirty="0" smtClean="0"/>
              <a:t>10. Rules addressing the use of trusts to avoid tax in respect of controlled foreign companies</a:t>
            </a:r>
            <a:endParaRPr lang="en-ZA" sz="2000" dirty="0"/>
          </a:p>
        </p:txBody>
      </p:sp>
      <p:sp>
        <p:nvSpPr>
          <p:cNvPr id="3" name="Content Placeholder 2"/>
          <p:cNvSpPr>
            <a:spLocks noGrp="1"/>
          </p:cNvSpPr>
          <p:nvPr>
            <p:ph idx="1"/>
          </p:nvPr>
        </p:nvSpPr>
        <p:spPr>
          <a:xfrm>
            <a:off x="152400" y="1124744"/>
            <a:ext cx="8884096" cy="5256584"/>
          </a:xfrm>
        </p:spPr>
        <p:txBody>
          <a:bodyPr/>
          <a:lstStyle/>
          <a:p>
            <a:pPr marL="0" indent="0">
              <a:buNone/>
            </a:pPr>
            <a:r>
              <a:rPr lang="en-US" sz="1400" b="1" i="1" u="sng" dirty="0"/>
              <a:t>Comment</a:t>
            </a:r>
            <a:r>
              <a:rPr lang="en-US" sz="1400" b="1" u="sng" dirty="0"/>
              <a:t>: </a:t>
            </a:r>
            <a:endParaRPr lang="en-US" sz="1400" b="1" u="sng" dirty="0" smtClean="0"/>
          </a:p>
          <a:p>
            <a:pPr algn="just"/>
            <a:r>
              <a:rPr lang="en-US" sz="1400" dirty="0"/>
              <a:t>It is </a:t>
            </a:r>
            <a:r>
              <a:rPr lang="en-US" sz="1400" dirty="0" err="1"/>
              <a:t>recognised</a:t>
            </a:r>
            <a:r>
              <a:rPr lang="en-US" sz="1400" dirty="0"/>
              <a:t> that the purpose behind these amendments is as an alternative to attempting to bring the underlying subsidiaries of offshore trusts into the CFC net. This is achieved by removing the participation exemption.  Had it been possible to bring these companies within the ambit of the CFC legislation, then the exemptions contained in section 9D of the Act (for example, high tax exemption and foreign business establishment exemption) would have applied. If the exemptions apply, there would be no objection to the shareholder of a CFC enjoying a participation exemption in terms of section 10B(2)(a) of the Act.  It is the taxpayers’ view that the proposed amendments should be targeted at situations where the above-mentioned exemptions contained in section 9D would not have applied. However, in cases where those exemptions would have applied, there is no reason to deny the participation exemption. </a:t>
            </a:r>
            <a:endParaRPr lang="en-ZA" sz="1400" dirty="0"/>
          </a:p>
          <a:p>
            <a:pPr marL="0" indent="0" algn="just">
              <a:buNone/>
            </a:pPr>
            <a:r>
              <a:rPr lang="en-US" sz="1400" b="1" i="1" u="sng" dirty="0" smtClean="0"/>
              <a:t>Response</a:t>
            </a:r>
            <a:r>
              <a:rPr lang="en-US" sz="1400" b="1" u="sng" dirty="0"/>
              <a:t>: </a:t>
            </a:r>
            <a:endParaRPr lang="en-US" sz="1400" b="1" u="sng" dirty="0" smtClean="0"/>
          </a:p>
          <a:p>
            <a:pPr algn="just"/>
            <a:r>
              <a:rPr lang="en-US" sz="1400" u="sng" dirty="0" smtClean="0"/>
              <a:t>Not </a:t>
            </a:r>
            <a:r>
              <a:rPr lang="en-US" sz="1400" u="sng" dirty="0"/>
              <a:t>Accepted. </a:t>
            </a:r>
            <a:r>
              <a:rPr lang="en-US" sz="1400" dirty="0"/>
              <a:t>CFC rules make provision for South African residents that have more than 50% participation or voting rights in a CFC to tax </a:t>
            </a:r>
            <a:r>
              <a:rPr lang="en-US" sz="1400" dirty="0" smtClean="0"/>
              <a:t>an amount equal to the </a:t>
            </a:r>
            <a:r>
              <a:rPr lang="en-US" sz="1400" dirty="0"/>
              <a:t>net income of the CFC as if the net income of the CFC was immediately repatriated to South Africa when that income is earned by the CFC. In order to promote international competitiveness, CFC rules make provision for high tax exemption and foreign business establishment exemption. The proposed amendments in the 2018 draft TLAB do not seek to tax the net income of the CFC as if the net income of the CFC was immediately repatriated in South Africa, but seek to remove the participation exemption in respect of foreign dividends and foreign gains in the given circumstances.  </a:t>
            </a: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30</a:t>
            </a:fld>
            <a:endParaRPr lang="en-US" sz="1400" b="0" dirty="0">
              <a:solidFill>
                <a:schemeClr val="tx1"/>
              </a:solidFill>
              <a:latin typeface="+mn-lt"/>
            </a:endParaRPr>
          </a:p>
        </p:txBody>
      </p:sp>
    </p:spTree>
    <p:extLst>
      <p:ext uri="{BB962C8B-B14F-4D97-AF65-F5344CB8AC3E}">
        <p14:creationId xmlns:p14="http://schemas.microsoft.com/office/powerpoint/2010/main" val="38328237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2000" dirty="0"/>
              <a:t>10. Rules addressing the use of trusts to avoid tax in respect of controlled foreign </a:t>
            </a:r>
            <a:r>
              <a:rPr lang="en-ZA" sz="2000" dirty="0" smtClean="0"/>
              <a:t>companies</a:t>
            </a:r>
            <a:endParaRPr lang="en-ZA" sz="2000" dirty="0"/>
          </a:p>
        </p:txBody>
      </p:sp>
      <p:sp>
        <p:nvSpPr>
          <p:cNvPr id="3" name="Content Placeholder 2"/>
          <p:cNvSpPr>
            <a:spLocks noGrp="1"/>
          </p:cNvSpPr>
          <p:nvPr>
            <p:ph idx="1"/>
          </p:nvPr>
        </p:nvSpPr>
        <p:spPr/>
        <p:txBody>
          <a:bodyPr/>
          <a:lstStyle/>
          <a:p>
            <a:pPr marL="0" indent="0">
              <a:buNone/>
            </a:pPr>
            <a:r>
              <a:rPr lang="en-US" sz="1400" b="1" i="1" u="sng" dirty="0"/>
              <a:t>Comment:</a:t>
            </a:r>
            <a:r>
              <a:rPr lang="en-US" sz="1400" b="1" u="sng" dirty="0"/>
              <a:t>  </a:t>
            </a:r>
            <a:endParaRPr lang="en-US" sz="1400" b="1" u="sng" dirty="0" smtClean="0"/>
          </a:p>
          <a:p>
            <a:pPr algn="just"/>
            <a:r>
              <a:rPr lang="en-US" sz="1400" dirty="0"/>
              <a:t>The proposed amendment in paragraphs 72 and 80 of the Eighth Schedule to the Act should correspondingly include the 50 per cent participation requirement in the proposed in sections 7(8) and 25B of the 2018 Draft TLAB. </a:t>
            </a:r>
            <a:endParaRPr lang="en-ZA" sz="1400" dirty="0"/>
          </a:p>
          <a:p>
            <a:pPr marL="0" indent="0" algn="just">
              <a:buNone/>
            </a:pPr>
            <a:r>
              <a:rPr lang="en-US" sz="1400" b="1" i="1" u="sng" dirty="0" smtClean="0"/>
              <a:t>Response:</a:t>
            </a:r>
          </a:p>
          <a:p>
            <a:pPr algn="just"/>
            <a:r>
              <a:rPr lang="en-US" sz="1400" i="1" dirty="0" smtClean="0"/>
              <a:t> </a:t>
            </a:r>
            <a:r>
              <a:rPr lang="en-US" sz="1400" u="sng" dirty="0"/>
              <a:t>Accepted.</a:t>
            </a:r>
            <a:r>
              <a:rPr lang="en-US" sz="1400" dirty="0"/>
              <a:t> The 50 per cent participation requirement in the proposed section 7(8) and 25B of the 2018 Draft TLAB will be extended to the proposed sections as to align the proposed amendments to section 7(8) and 25(2A).</a:t>
            </a:r>
            <a:endParaRPr lang="en-ZA" sz="1400" dirty="0"/>
          </a:p>
          <a:p>
            <a:pPr marL="0" indent="0" algn="just">
              <a:buNone/>
            </a:pPr>
            <a:r>
              <a:rPr lang="en-US" sz="1400" i="1" dirty="0"/>
              <a:t> </a:t>
            </a:r>
            <a:r>
              <a:rPr lang="en-US" sz="1400" b="1" i="1" u="sng" dirty="0" smtClean="0"/>
              <a:t>Comment</a:t>
            </a:r>
            <a:r>
              <a:rPr lang="en-US" sz="1400" b="1" i="1" u="sng" dirty="0"/>
              <a:t>:</a:t>
            </a:r>
            <a:r>
              <a:rPr lang="en-US" sz="1400" b="1" u="sng" dirty="0"/>
              <a:t>  </a:t>
            </a:r>
            <a:endParaRPr lang="en-US" sz="1400" b="1" u="sng" dirty="0" smtClean="0"/>
          </a:p>
          <a:p>
            <a:pPr algn="just"/>
            <a:r>
              <a:rPr lang="en-ZA" sz="1400" dirty="0"/>
              <a:t>In the proposed section 7(8)(</a:t>
            </a:r>
            <a:r>
              <a:rPr lang="en-ZA" sz="1400" dirty="0" err="1"/>
              <a:t>aA</a:t>
            </a:r>
            <a:r>
              <a:rPr lang="en-ZA" sz="1400" dirty="0"/>
              <a:t>)(i)(</a:t>
            </a:r>
            <a:r>
              <a:rPr lang="en-ZA" sz="1400" dirty="0" err="1"/>
              <a:t>aa</a:t>
            </a:r>
            <a:r>
              <a:rPr lang="en-ZA" sz="1400" dirty="0"/>
              <a:t>) the test is whether the participation rights are held by that person or by any one or more connected persons. For example, if the offshore trust held 30 per cent and a beneficiary held 25 per cent, the requirement of more than 50 per cent would not be met. As a result, it is proposed that, where it states “by that person or any one or more persons…”, it should rather be read “by that person alone or together with any one or more persons…” or “by that non-resident or a connected person in relation to that non-resident”.</a:t>
            </a:r>
          </a:p>
          <a:p>
            <a:pPr marL="0" indent="0" algn="just">
              <a:buNone/>
            </a:pPr>
            <a:r>
              <a:rPr lang="en-US" sz="1400" i="1" dirty="0"/>
              <a:t> </a:t>
            </a:r>
            <a:r>
              <a:rPr lang="en-US" sz="1400" b="1" i="1" u="sng" dirty="0" smtClean="0"/>
              <a:t>Response</a:t>
            </a:r>
            <a:r>
              <a:rPr lang="en-US" sz="1400" b="1" i="1" u="sng" dirty="0"/>
              <a:t>: </a:t>
            </a:r>
            <a:endParaRPr lang="en-US" sz="1400" b="1" i="1" u="sng" dirty="0" smtClean="0"/>
          </a:p>
          <a:p>
            <a:pPr algn="just"/>
            <a:r>
              <a:rPr lang="en-US" sz="1400" u="sng" dirty="0" smtClean="0"/>
              <a:t>Noted</a:t>
            </a:r>
            <a:r>
              <a:rPr lang="en-US" sz="1400" u="sng" dirty="0"/>
              <a:t>. </a:t>
            </a:r>
            <a:r>
              <a:rPr lang="en-US" sz="1400" dirty="0" smtClean="0"/>
              <a:t>The </a:t>
            </a:r>
            <a:r>
              <a:rPr lang="en-US" sz="1400" dirty="0"/>
              <a:t>suggested wording to the proposed amendments will be taken into consideration in order to refine the provisions of this section.</a:t>
            </a:r>
            <a:endParaRPr lang="en-ZA" sz="1400" dirty="0"/>
          </a:p>
          <a:p>
            <a:pPr marL="0" indent="0" algn="just">
              <a:buNone/>
            </a:pPr>
            <a:r>
              <a:rPr lang="en-US" sz="1400" dirty="0"/>
              <a:t> </a:t>
            </a: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31</a:t>
            </a:fld>
            <a:endParaRPr lang="en-US" sz="1400" b="0" dirty="0">
              <a:solidFill>
                <a:schemeClr val="tx1"/>
              </a:solidFill>
              <a:latin typeface="+mn-lt"/>
            </a:endParaRPr>
          </a:p>
        </p:txBody>
      </p:sp>
    </p:spTree>
    <p:extLst>
      <p:ext uri="{BB962C8B-B14F-4D97-AF65-F5344CB8AC3E}">
        <p14:creationId xmlns:p14="http://schemas.microsoft.com/office/powerpoint/2010/main" val="17191785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2000" dirty="0" smtClean="0"/>
              <a:t>11. VAT Treatment of </a:t>
            </a:r>
            <a:r>
              <a:rPr lang="en-ZA" sz="2000" dirty="0" err="1" smtClean="0"/>
              <a:t>cryptocurrency</a:t>
            </a:r>
            <a:r>
              <a:rPr lang="en-ZA" sz="2000" dirty="0" smtClean="0"/>
              <a:t> transactions</a:t>
            </a:r>
            <a:endParaRPr lang="en-ZA" sz="2000" dirty="0"/>
          </a:p>
        </p:txBody>
      </p:sp>
      <p:sp>
        <p:nvSpPr>
          <p:cNvPr id="3" name="Content Placeholder 2"/>
          <p:cNvSpPr>
            <a:spLocks noGrp="1"/>
          </p:cNvSpPr>
          <p:nvPr>
            <p:ph idx="1"/>
          </p:nvPr>
        </p:nvSpPr>
        <p:spPr>
          <a:xfrm>
            <a:off x="152400" y="1295400"/>
            <a:ext cx="8763000" cy="4941912"/>
          </a:xfrm>
        </p:spPr>
        <p:txBody>
          <a:bodyPr/>
          <a:lstStyle/>
          <a:p>
            <a:pPr marL="0" indent="0">
              <a:buNone/>
            </a:pPr>
            <a:r>
              <a:rPr lang="en-ZA" sz="1400" dirty="0"/>
              <a:t>The proposed amendment in the 2018 Draft TLAB seeks to clarify the existing provisions dealing </a:t>
            </a:r>
            <a:r>
              <a:rPr lang="en-ZA" sz="1400" dirty="0" err="1"/>
              <a:t>cryptocurrencies</a:t>
            </a:r>
            <a:r>
              <a:rPr lang="en-ZA" sz="1400" dirty="0"/>
              <a:t> in the South African tax law and add </a:t>
            </a:r>
            <a:r>
              <a:rPr lang="en-ZA" sz="1400" dirty="0" err="1"/>
              <a:t>cryptocurrencies</a:t>
            </a:r>
            <a:r>
              <a:rPr lang="en-ZA" sz="1400" dirty="0"/>
              <a:t> under the provisions of section 2 of the VAT Act, dealing with Financial Services. </a:t>
            </a:r>
          </a:p>
          <a:p>
            <a:pPr marL="0" indent="0">
              <a:buNone/>
            </a:pPr>
            <a:r>
              <a:rPr lang="en-US" sz="1400" i="1" dirty="0"/>
              <a:t> </a:t>
            </a:r>
            <a:r>
              <a:rPr lang="en-ZA" sz="1400" b="1" i="1" u="sng" dirty="0" smtClean="0"/>
              <a:t>Comment</a:t>
            </a:r>
            <a:r>
              <a:rPr lang="en-ZA" sz="1400" b="1" i="1" u="sng" dirty="0"/>
              <a:t>:</a:t>
            </a:r>
            <a:r>
              <a:rPr lang="en-ZA" sz="1400" b="1" u="sng" dirty="0"/>
              <a:t> </a:t>
            </a:r>
            <a:endParaRPr lang="en-ZA" sz="1400" b="1" u="sng" dirty="0" smtClean="0"/>
          </a:p>
          <a:p>
            <a:r>
              <a:rPr lang="en-ZA" sz="1400" dirty="0" smtClean="0"/>
              <a:t>The </a:t>
            </a:r>
            <a:r>
              <a:rPr lang="en-ZA" sz="1400" dirty="0"/>
              <a:t>proposal to include the following activities “</a:t>
            </a:r>
            <a:r>
              <a:rPr lang="en-ZA" sz="1400" i="1" dirty="0"/>
              <a:t>the issue, acquisition, collection, buying or selling or transfer of ownership of any </a:t>
            </a:r>
            <a:r>
              <a:rPr lang="en-ZA" sz="1400" i="1" dirty="0" err="1"/>
              <a:t>cryptocurrency</a:t>
            </a:r>
            <a:r>
              <a:rPr lang="en-ZA" sz="1400" dirty="0"/>
              <a:t>” under exempt financial services is welcome. However, a definition of “</a:t>
            </a:r>
            <a:r>
              <a:rPr lang="en-ZA" sz="1400" dirty="0" err="1"/>
              <a:t>cryptocurrency</a:t>
            </a:r>
            <a:r>
              <a:rPr lang="en-ZA" sz="1400" dirty="0"/>
              <a:t>” needs to be added to the VAT and Income Tax Acts to avoid any possible confusion with loyalty schemes.</a:t>
            </a:r>
          </a:p>
          <a:p>
            <a:pPr marL="0" indent="0">
              <a:buNone/>
            </a:pPr>
            <a:r>
              <a:rPr lang="en-ZA" sz="1400" b="1" u="sng" dirty="0"/>
              <a:t> </a:t>
            </a:r>
            <a:r>
              <a:rPr lang="en-ZA" sz="1400" b="1" i="1" u="sng" dirty="0" smtClean="0"/>
              <a:t>Response:</a:t>
            </a:r>
          </a:p>
          <a:p>
            <a:r>
              <a:rPr lang="en-ZA" sz="1400" dirty="0" smtClean="0"/>
              <a:t> </a:t>
            </a:r>
            <a:r>
              <a:rPr lang="en-ZA" sz="1400" u="sng" dirty="0"/>
              <a:t>Not accepted</a:t>
            </a:r>
            <a:r>
              <a:rPr lang="en-ZA" sz="1400" dirty="0"/>
              <a:t>: There cannot be any confusion between </a:t>
            </a:r>
            <a:r>
              <a:rPr lang="en-ZA" sz="1400" dirty="0" err="1"/>
              <a:t>cryptocurrency</a:t>
            </a:r>
            <a:r>
              <a:rPr lang="en-ZA" sz="1400" dirty="0"/>
              <a:t> and loyalty schemes as these two have different features. Adding a definition of “</a:t>
            </a:r>
            <a:r>
              <a:rPr lang="en-ZA" sz="1400" dirty="0" err="1"/>
              <a:t>cryptocurrency</a:t>
            </a:r>
            <a:r>
              <a:rPr lang="en-ZA" sz="1400" dirty="0"/>
              <a:t>” in both the VAT and Income Tax Acts is not necessary since there is a general understanding of the meaning of </a:t>
            </a:r>
            <a:r>
              <a:rPr lang="en-ZA" sz="1400" dirty="0" err="1"/>
              <a:t>cryptocurrencies</a:t>
            </a:r>
            <a:r>
              <a:rPr lang="en-ZA" sz="1400" dirty="0"/>
              <a:t>.</a:t>
            </a:r>
          </a:p>
          <a:p>
            <a:pPr marL="0" indent="0">
              <a:buNone/>
            </a:pPr>
            <a:r>
              <a:rPr lang="en-ZA" sz="1400" dirty="0"/>
              <a:t> </a:t>
            </a:r>
            <a:r>
              <a:rPr lang="en-ZA" sz="1400" b="1" i="1" u="sng" dirty="0" smtClean="0"/>
              <a:t>Comment</a:t>
            </a:r>
            <a:r>
              <a:rPr lang="en-ZA" sz="1400" b="1" i="1" u="sng" dirty="0"/>
              <a:t>:</a:t>
            </a:r>
            <a:r>
              <a:rPr lang="en-ZA" sz="1400" b="1" u="sng" dirty="0"/>
              <a:t> </a:t>
            </a:r>
          </a:p>
          <a:p>
            <a:r>
              <a:rPr lang="en-ZA" sz="1400" dirty="0"/>
              <a:t>Remove the word “collection” from the proposed new wording of exempt financial services in section 2 of the VAT Act so that the fees that may be charged by 3</a:t>
            </a:r>
            <a:r>
              <a:rPr lang="en-ZA" sz="1400" baseline="30000" dirty="0"/>
              <a:t>rd</a:t>
            </a:r>
            <a:r>
              <a:rPr lang="en-ZA" sz="1400" dirty="0"/>
              <a:t> parties (for example debt collectors) may be taxable.</a:t>
            </a:r>
          </a:p>
          <a:p>
            <a:pPr marL="0" indent="0">
              <a:buNone/>
            </a:pPr>
            <a:r>
              <a:rPr lang="en-ZA" sz="1400" dirty="0"/>
              <a:t> </a:t>
            </a:r>
            <a:r>
              <a:rPr lang="en-ZA" sz="1400" b="1" i="1" u="sng" dirty="0"/>
              <a:t>Response:</a:t>
            </a:r>
            <a:r>
              <a:rPr lang="en-ZA" sz="1400" b="1" u="sng" dirty="0"/>
              <a:t> </a:t>
            </a:r>
          </a:p>
          <a:p>
            <a:r>
              <a:rPr lang="en-ZA" sz="1400" u="sng" dirty="0"/>
              <a:t>Partially accepted</a:t>
            </a:r>
            <a:r>
              <a:rPr lang="en-ZA" sz="1400" dirty="0"/>
              <a:t>: Section 2(1) of the VAT Act currently contains a proviso that excludes fees, commissions, merchant’s discounts or similar charges from exempt financial services in section 2.  An amendment will be made to this proviso to add a reference to such charges on </a:t>
            </a:r>
            <a:r>
              <a:rPr lang="en-ZA" sz="1400" dirty="0" err="1"/>
              <a:t>cryptocurrencies</a:t>
            </a:r>
            <a:r>
              <a:rPr lang="en-ZA" sz="1400" dirty="0"/>
              <a:t>. </a:t>
            </a:r>
          </a:p>
          <a:p>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32</a:t>
            </a:fld>
            <a:endParaRPr lang="en-US" sz="1400" b="0" dirty="0">
              <a:solidFill>
                <a:schemeClr val="tx1"/>
              </a:solidFill>
              <a:latin typeface="+mn-lt"/>
            </a:endParaRPr>
          </a:p>
        </p:txBody>
      </p:sp>
    </p:spTree>
    <p:extLst>
      <p:ext uri="{BB962C8B-B14F-4D97-AF65-F5344CB8AC3E}">
        <p14:creationId xmlns:p14="http://schemas.microsoft.com/office/powerpoint/2010/main" val="24824141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2000" dirty="0" smtClean="0"/>
              <a:t>11. VAT Treatment of </a:t>
            </a:r>
            <a:r>
              <a:rPr lang="en-ZA" sz="2000" dirty="0" err="1" smtClean="0"/>
              <a:t>cryptocurrency</a:t>
            </a:r>
            <a:r>
              <a:rPr lang="en-ZA" sz="2000" dirty="0" smtClean="0"/>
              <a:t> transactions</a:t>
            </a:r>
            <a:endParaRPr lang="en-ZA" sz="2000" dirty="0"/>
          </a:p>
        </p:txBody>
      </p:sp>
      <p:sp>
        <p:nvSpPr>
          <p:cNvPr id="3" name="Content Placeholder 2"/>
          <p:cNvSpPr>
            <a:spLocks noGrp="1"/>
          </p:cNvSpPr>
          <p:nvPr>
            <p:ph idx="1"/>
          </p:nvPr>
        </p:nvSpPr>
        <p:spPr/>
        <p:txBody>
          <a:bodyPr/>
          <a:lstStyle/>
          <a:p>
            <a:pPr marL="0" indent="0">
              <a:buNone/>
            </a:pPr>
            <a:endParaRPr lang="en-ZA" sz="1400" dirty="0"/>
          </a:p>
          <a:p>
            <a:pPr marL="0" indent="0">
              <a:buNone/>
            </a:pPr>
            <a:r>
              <a:rPr lang="en-ZA" sz="1400" b="1" i="1" u="sng" dirty="0" smtClean="0"/>
              <a:t>Comment:</a:t>
            </a:r>
          </a:p>
          <a:p>
            <a:r>
              <a:rPr lang="en-ZA" sz="1400" dirty="0" smtClean="0"/>
              <a:t> </a:t>
            </a:r>
            <a:r>
              <a:rPr lang="en-ZA" sz="1400" dirty="0"/>
              <a:t>If “the issue, acquisition, collection, buying or selling or transfer of ownership of any </a:t>
            </a:r>
            <a:r>
              <a:rPr lang="en-ZA" sz="1400" dirty="0" err="1"/>
              <a:t>cryptocurrency</a:t>
            </a:r>
            <a:r>
              <a:rPr lang="en-ZA" sz="1400" dirty="0"/>
              <a:t>” is exempt, then a vendor making 100 per cent taxable supplies who chooses to accept </a:t>
            </a:r>
            <a:r>
              <a:rPr lang="en-ZA" sz="1400" dirty="0" err="1"/>
              <a:t>cryptocurrencies</a:t>
            </a:r>
            <a:r>
              <a:rPr lang="en-ZA" sz="1400" dirty="0"/>
              <a:t> as a form of payment and then on-sells such </a:t>
            </a:r>
            <a:r>
              <a:rPr lang="en-ZA" sz="1400" dirty="0" err="1"/>
              <a:t>cryptocurrency</a:t>
            </a:r>
            <a:r>
              <a:rPr lang="en-ZA" sz="1400" dirty="0"/>
              <a:t>, will now no longer be making 100 per cent taxable supplies and will no longer be entitled to full input tax credits. The vendor will now also be making exempt supplies and will need to apportion input tax credits. National Treasury should re-consider the proposed inclusion of </a:t>
            </a:r>
            <a:r>
              <a:rPr lang="en-ZA" sz="1400" dirty="0" err="1"/>
              <a:t>cryptocurrencies</a:t>
            </a:r>
            <a:r>
              <a:rPr lang="en-ZA" sz="1400" dirty="0"/>
              <a:t> into “financial services” contained in the 2018 Draft TLAB and should rather treat </a:t>
            </a:r>
            <a:r>
              <a:rPr lang="en-ZA" sz="1400" dirty="0" err="1"/>
              <a:t>cryptocurrencies</a:t>
            </a:r>
            <a:r>
              <a:rPr lang="en-ZA" sz="1400" dirty="0"/>
              <a:t> as or deem it to be “money”.</a:t>
            </a:r>
          </a:p>
          <a:p>
            <a:pPr marL="0" indent="0">
              <a:buNone/>
            </a:pPr>
            <a:r>
              <a:rPr lang="en-ZA" sz="1400" dirty="0"/>
              <a:t> </a:t>
            </a:r>
            <a:r>
              <a:rPr lang="en-ZA" sz="1400" b="1" i="1" u="sng" dirty="0" smtClean="0"/>
              <a:t>Response</a:t>
            </a:r>
            <a:r>
              <a:rPr lang="en-ZA" sz="1400" b="1" i="1" u="sng" dirty="0"/>
              <a:t>:</a:t>
            </a:r>
            <a:r>
              <a:rPr lang="en-ZA" sz="1400" b="1" u="sng" dirty="0"/>
              <a:t> </a:t>
            </a:r>
            <a:endParaRPr lang="en-ZA" sz="1400" b="1" u="sng" dirty="0" smtClean="0"/>
          </a:p>
          <a:p>
            <a:r>
              <a:rPr lang="en-ZA" sz="1400" dirty="0" smtClean="0"/>
              <a:t>Not</a:t>
            </a:r>
            <a:r>
              <a:rPr lang="en-ZA" sz="1400" u="sng" dirty="0" smtClean="0"/>
              <a:t> </a:t>
            </a:r>
            <a:r>
              <a:rPr lang="en-ZA" sz="1400" u="sng" dirty="0"/>
              <a:t>accepted</a:t>
            </a:r>
            <a:r>
              <a:rPr lang="en-ZA" sz="1400" dirty="0"/>
              <a:t>: South Africa has taken a policy position and the South African Reserve Bank has issued a policy document stating that </a:t>
            </a:r>
            <a:r>
              <a:rPr lang="en-ZA" sz="1400" dirty="0" err="1"/>
              <a:t>cryptocurrencies</a:t>
            </a:r>
            <a:r>
              <a:rPr lang="en-ZA" sz="1400" dirty="0"/>
              <a:t> is not considered to be legal tender in South Africa. As such, National Treasury cannot treat </a:t>
            </a:r>
            <a:r>
              <a:rPr lang="en-ZA" sz="1400" dirty="0" err="1"/>
              <a:t>cryptocurrencies</a:t>
            </a:r>
            <a:r>
              <a:rPr lang="en-ZA" sz="1400" dirty="0"/>
              <a:t> as money for tax purposes. That said, the proposed amendment to the VAT Act seeks to treat “the issue, acquisition, collection, buying or selling or transfer of ownership of any </a:t>
            </a:r>
            <a:r>
              <a:rPr lang="en-ZA" sz="1400" dirty="0" err="1"/>
              <a:t>cryptocurrency</a:t>
            </a:r>
            <a:r>
              <a:rPr lang="en-ZA" sz="1400" dirty="0"/>
              <a:t>” as an exempt financial services. If a 100 per cent vendor opts to accept </a:t>
            </a:r>
            <a:r>
              <a:rPr lang="en-ZA" sz="1400" dirty="0" err="1"/>
              <a:t>cryptocurrency</a:t>
            </a:r>
            <a:r>
              <a:rPr lang="en-ZA" sz="1400" dirty="0"/>
              <a:t> as payment and then needs to sell them later on, then such vendor must accept the fact that the nature of its business has fundamentally changed from one making only taxable supplies to one making mixed supplies and the usual provisions of the VAT Act relating to mixed supplies and apportionment will apply</a:t>
            </a:r>
            <a:r>
              <a:rPr lang="en-ZA" sz="1400" dirty="0" smtClean="0"/>
              <a:t>.</a:t>
            </a: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33</a:t>
            </a:fld>
            <a:endParaRPr lang="en-US" sz="1400" b="0" dirty="0">
              <a:solidFill>
                <a:schemeClr val="tx1"/>
              </a:solidFill>
              <a:latin typeface="+mn-lt"/>
            </a:endParaRPr>
          </a:p>
        </p:txBody>
      </p:sp>
    </p:spTree>
    <p:extLst>
      <p:ext uri="{BB962C8B-B14F-4D97-AF65-F5344CB8AC3E}">
        <p14:creationId xmlns:p14="http://schemas.microsoft.com/office/powerpoint/2010/main" val="37958034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ZA" sz="2800" b="1" dirty="0" smtClean="0"/>
          </a:p>
          <a:p>
            <a:pPr marL="0" indent="0" algn="ctr">
              <a:buNone/>
            </a:pPr>
            <a:endParaRPr lang="en-ZA" sz="2800" b="1" dirty="0"/>
          </a:p>
          <a:p>
            <a:pPr marL="0" indent="0" algn="ctr">
              <a:buNone/>
            </a:pPr>
            <a:endParaRPr lang="en-ZA" sz="2800" b="1" dirty="0" smtClean="0"/>
          </a:p>
          <a:p>
            <a:pPr marL="0" indent="0" algn="ctr">
              <a:buNone/>
            </a:pPr>
            <a:r>
              <a:rPr lang="en-ZA" sz="2800" b="1" dirty="0" smtClean="0"/>
              <a:t>2018 </a:t>
            </a:r>
            <a:r>
              <a:rPr lang="en-ZA" sz="2800" b="1" dirty="0"/>
              <a:t>DRAFT </a:t>
            </a:r>
            <a:r>
              <a:rPr lang="en-ZA" sz="2800" b="1" dirty="0" smtClean="0"/>
              <a:t>TAX ADMINISTRATION LAWS  </a:t>
            </a:r>
            <a:r>
              <a:rPr lang="en-ZA" sz="2800" b="1" dirty="0"/>
              <a:t>AMENDMENT </a:t>
            </a:r>
            <a:r>
              <a:rPr lang="en-ZA" sz="2800" b="1" dirty="0" smtClean="0"/>
              <a:t>BILL</a:t>
            </a:r>
          </a:p>
          <a:p>
            <a:pPr marL="0" indent="0" algn="ctr">
              <a:buNone/>
            </a:pPr>
            <a:endParaRPr lang="en-ZA" sz="2800" b="1" dirty="0"/>
          </a:p>
          <a:p>
            <a:pPr marL="0" indent="0" algn="ctr">
              <a:buNone/>
            </a:pPr>
            <a:r>
              <a:rPr lang="en-ZA" sz="2800" b="1" dirty="0" smtClean="0"/>
              <a:t>KEY ISSUES </a:t>
            </a:r>
            <a:endParaRPr lang="en-ZA" sz="2800" b="1" dirty="0"/>
          </a:p>
          <a:p>
            <a:endParaRPr lang="en-ZA" sz="28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34</a:t>
            </a:fld>
            <a:endParaRPr lang="en-US" sz="1400" b="0" dirty="0">
              <a:solidFill>
                <a:schemeClr val="tx1"/>
              </a:solidFill>
              <a:latin typeface="+mn-lt"/>
            </a:endParaRPr>
          </a:p>
        </p:txBody>
      </p:sp>
    </p:spTree>
    <p:extLst>
      <p:ext uri="{BB962C8B-B14F-4D97-AF65-F5344CB8AC3E}">
        <p14:creationId xmlns:p14="http://schemas.microsoft.com/office/powerpoint/2010/main" val="3039232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pPr lvl="0" algn="just"/>
            <a:r>
              <a:rPr lang="en-ZA" sz="2400" dirty="0" smtClean="0"/>
              <a:t>1. Amendment </a:t>
            </a:r>
            <a:r>
              <a:rPr lang="en-ZA" sz="2400" dirty="0"/>
              <a:t>of definition of ‘provisional taxpayer</a:t>
            </a:r>
            <a:r>
              <a:rPr lang="en-ZA" sz="2400" dirty="0" smtClean="0"/>
              <a:t>’</a:t>
            </a:r>
            <a:endParaRPr lang="en-ZA" sz="2400" dirty="0"/>
          </a:p>
        </p:txBody>
      </p:sp>
      <p:sp>
        <p:nvSpPr>
          <p:cNvPr id="3" name="Content Placeholder 2"/>
          <p:cNvSpPr>
            <a:spLocks noGrp="1"/>
          </p:cNvSpPr>
          <p:nvPr>
            <p:ph idx="1"/>
          </p:nvPr>
        </p:nvSpPr>
        <p:spPr>
          <a:xfrm>
            <a:off x="107504" y="1196752"/>
            <a:ext cx="8928992" cy="4896544"/>
          </a:xfrm>
        </p:spPr>
        <p:txBody>
          <a:bodyPr/>
          <a:lstStyle/>
          <a:p>
            <a:pPr marL="0" indent="0" algn="just">
              <a:buNone/>
            </a:pPr>
            <a:r>
              <a:rPr lang="en-ZA" sz="1600" dirty="0">
                <a:cs typeface="Arial" pitchFamily="34" charset="0"/>
              </a:rPr>
              <a:t>The opening words of paragraph </a:t>
            </a:r>
            <a:r>
              <a:rPr lang="en-ZA" sz="1600" i="1" dirty="0">
                <a:cs typeface="Arial" pitchFamily="34" charset="0"/>
              </a:rPr>
              <a:t>(a)</a:t>
            </a:r>
            <a:r>
              <a:rPr lang="en-ZA" sz="1600" dirty="0">
                <a:cs typeface="Arial" pitchFamily="34" charset="0"/>
              </a:rPr>
              <a:t> of the definition of “provisional taxpayer” provide that any person who derives any income by way of any remuneration from an unregistered employer and an amount that does not constitute remuneration or an allowance, is automatically a provisional taxpayer. “Income” means income as defined in section 1 of the Act. Capital gains are a direct inclusion in taxable income, and are </a:t>
            </a:r>
            <a:r>
              <a:rPr lang="en-ZA" sz="1600" dirty="0" smtClean="0">
                <a:cs typeface="Arial" pitchFamily="34" charset="0"/>
              </a:rPr>
              <a:t>currently not </a:t>
            </a:r>
            <a:r>
              <a:rPr lang="en-ZA" sz="1600" dirty="0">
                <a:cs typeface="Arial" pitchFamily="34" charset="0"/>
              </a:rPr>
              <a:t>included in income. </a:t>
            </a:r>
            <a:r>
              <a:rPr lang="en-ZA" sz="1600" dirty="0" smtClean="0">
                <a:cs typeface="Arial" pitchFamily="34" charset="0"/>
              </a:rPr>
              <a:t>The proposed amendment changed the reference to “income” to “taxable income” which includes taxable capital gains.</a:t>
            </a:r>
            <a:endParaRPr lang="en-ZA" sz="1600" strike="sngStrike" dirty="0">
              <a:cs typeface="Arial" pitchFamily="34" charset="0"/>
            </a:endParaRPr>
          </a:p>
          <a:p>
            <a:pPr marL="0" indent="0" algn="just">
              <a:buNone/>
            </a:pPr>
            <a:endParaRPr lang="en-US" sz="1600" b="1" i="1" u="sng" dirty="0"/>
          </a:p>
          <a:p>
            <a:pPr marL="0" indent="0">
              <a:buNone/>
            </a:pPr>
            <a:r>
              <a:rPr lang="en-US" sz="1600" b="1" i="1" u="sng" dirty="0" smtClean="0"/>
              <a:t>Comment  </a:t>
            </a:r>
            <a:endParaRPr lang="en-US" sz="1600" b="1" i="1" u="sng" dirty="0"/>
          </a:p>
          <a:p>
            <a:pPr algn="just"/>
            <a:r>
              <a:rPr lang="en-ZA" sz="1600" dirty="0"/>
              <a:t>The proposed amendment will draw in relatively unsophisticated taxpayer such as salary earners with moderate equity portfolios into the provisional tax system. The proposed amendment should be reconsidered in view of the additional administrative burden it will create for taxpayers</a:t>
            </a:r>
            <a:r>
              <a:rPr lang="en-ZA" sz="1600" dirty="0" smtClean="0"/>
              <a:t>.</a:t>
            </a:r>
            <a:endParaRPr lang="en-US" sz="1600" b="1" i="1" u="sng" dirty="0" smtClean="0"/>
          </a:p>
          <a:p>
            <a:pPr marL="0" indent="0">
              <a:buNone/>
            </a:pPr>
            <a:endParaRPr lang="en-US" sz="1600" b="1" i="1" u="sng" dirty="0" smtClean="0"/>
          </a:p>
          <a:p>
            <a:pPr marL="0" indent="0">
              <a:buNone/>
            </a:pPr>
            <a:r>
              <a:rPr lang="en-US" sz="1600" b="1" i="1" u="sng" dirty="0" smtClean="0"/>
              <a:t>Response  </a:t>
            </a:r>
          </a:p>
          <a:p>
            <a:r>
              <a:rPr lang="en-ZA" sz="1600" u="sng" dirty="0"/>
              <a:t>Accepted.</a:t>
            </a:r>
            <a:r>
              <a:rPr lang="en-ZA" sz="1600" dirty="0"/>
              <a:t> The proposed amendment will be reconsidered for the 2019 legislative cycle. </a:t>
            </a:r>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35</a:t>
            </a:fld>
            <a:endParaRPr lang="en-US" sz="1400" b="0" dirty="0">
              <a:solidFill>
                <a:schemeClr val="tx1"/>
              </a:solidFill>
              <a:latin typeface="+mn-lt"/>
            </a:endParaRPr>
          </a:p>
        </p:txBody>
      </p:sp>
    </p:spTree>
    <p:extLst>
      <p:ext uri="{BB962C8B-B14F-4D97-AF65-F5344CB8AC3E}">
        <p14:creationId xmlns:p14="http://schemas.microsoft.com/office/powerpoint/2010/main" val="19986857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pPr lvl="0"/>
            <a:r>
              <a:rPr lang="en-ZA" sz="2400" dirty="0" smtClean="0">
                <a:solidFill>
                  <a:srgbClr val="FFFFFF"/>
                </a:solidFill>
              </a:rPr>
              <a:t>2. Correction </a:t>
            </a:r>
            <a:r>
              <a:rPr lang="en-ZA" sz="2400" dirty="0">
                <a:solidFill>
                  <a:srgbClr val="FFFFFF"/>
                </a:solidFill>
              </a:rPr>
              <a:t>of tax </a:t>
            </a:r>
            <a:r>
              <a:rPr lang="en-ZA" sz="2400" dirty="0" smtClean="0">
                <a:solidFill>
                  <a:srgbClr val="FFFFFF"/>
                </a:solidFill>
              </a:rPr>
              <a:t>invoices (1)</a:t>
            </a:r>
            <a:r>
              <a:rPr lang="en-ZA" sz="2800" dirty="0" smtClean="0">
                <a:solidFill>
                  <a:srgbClr val="FFFFFF"/>
                </a:solidFill>
              </a:rPr>
              <a:t/>
            </a:r>
            <a:br>
              <a:rPr lang="en-ZA" sz="2800" dirty="0" smtClean="0">
                <a:solidFill>
                  <a:srgbClr val="FFFFFF"/>
                </a:solidFill>
              </a:rPr>
            </a:br>
            <a:endParaRPr lang="en-ZA" sz="2800" dirty="0"/>
          </a:p>
        </p:txBody>
      </p:sp>
      <p:sp>
        <p:nvSpPr>
          <p:cNvPr id="3" name="Content Placeholder 2"/>
          <p:cNvSpPr>
            <a:spLocks noGrp="1"/>
          </p:cNvSpPr>
          <p:nvPr>
            <p:ph idx="1"/>
          </p:nvPr>
        </p:nvSpPr>
        <p:spPr>
          <a:xfrm>
            <a:off x="107504" y="1196752"/>
            <a:ext cx="8928992" cy="5112568"/>
          </a:xfrm>
        </p:spPr>
        <p:txBody>
          <a:bodyPr/>
          <a:lstStyle/>
          <a:p>
            <a:pPr marL="0" indent="0" algn="just">
              <a:buNone/>
            </a:pPr>
            <a:r>
              <a:rPr lang="en-ZA" sz="1600" dirty="0" smtClean="0">
                <a:latin typeface="Arial" pitchFamily="34" charset="0"/>
                <a:cs typeface="Arial" pitchFamily="34" charset="0"/>
              </a:rPr>
              <a:t>It </a:t>
            </a:r>
            <a:r>
              <a:rPr lang="en-ZA" sz="1600" dirty="0">
                <a:latin typeface="Arial" pitchFamily="34" charset="0"/>
                <a:cs typeface="Arial" pitchFamily="34" charset="0"/>
              </a:rPr>
              <a:t>happens in practice that after a vendor, being a supplier, issues a tax invoice, the supplier is informed by the recipient that certain information (other than the information pertaining to the VAT, value or consideration of the supply), on that document is incorrect. Technically the document issued by the supplier then does not qualify as a tax invoice. Hence, the recipient is unable to use that document for purposes of deducting input tax and has to request the supplier to issue a document with the correct information such that it qualifies as a tax invoice as defined. </a:t>
            </a:r>
            <a:endParaRPr lang="en-ZA" sz="1600" dirty="0" smtClean="0">
              <a:latin typeface="Arial" pitchFamily="34" charset="0"/>
              <a:cs typeface="Arial" pitchFamily="34" charset="0"/>
            </a:endParaRPr>
          </a:p>
          <a:p>
            <a:pPr marL="0" indent="0" algn="just">
              <a:buNone/>
            </a:pPr>
            <a:endParaRPr lang="en-ZA" sz="1600" dirty="0" smtClean="0">
              <a:latin typeface="Arial" pitchFamily="34" charset="0"/>
              <a:cs typeface="Arial" pitchFamily="34" charset="0"/>
            </a:endParaRPr>
          </a:p>
          <a:p>
            <a:pPr marL="0" indent="0" algn="just">
              <a:buNone/>
            </a:pPr>
            <a:r>
              <a:rPr lang="en-ZA" sz="1600" dirty="0" smtClean="0">
                <a:latin typeface="Arial" pitchFamily="34" charset="0"/>
                <a:cs typeface="Arial" pitchFamily="34" charset="0"/>
              </a:rPr>
              <a:t>This creates uncertainty by vendors whether the issuing of a new document with the correct information will result in two tax invoices being issued for the same supply and, consequently, result in the vendor committing an offence.</a:t>
            </a:r>
          </a:p>
          <a:p>
            <a:pPr marL="0" indent="0" algn="just">
              <a:buNone/>
            </a:pPr>
            <a:endParaRPr lang="en-ZA" sz="1600" dirty="0" smtClean="0">
              <a:latin typeface="Arial" pitchFamily="34" charset="0"/>
              <a:cs typeface="Arial" pitchFamily="34" charset="0"/>
            </a:endParaRPr>
          </a:p>
          <a:p>
            <a:pPr marL="0" indent="0" algn="just">
              <a:buNone/>
            </a:pPr>
            <a:r>
              <a:rPr lang="en-ZA" sz="1600" dirty="0" smtClean="0">
                <a:latin typeface="Arial" pitchFamily="34" charset="0"/>
                <a:cs typeface="Arial" pitchFamily="34" charset="0"/>
              </a:rPr>
              <a:t>The proposed amendment makes provision for the circumstances described above and permits the supplier to correct the invoice within 21 days from the date of the request to correct it.</a:t>
            </a:r>
          </a:p>
          <a:p>
            <a:pPr marL="0" indent="0">
              <a:buNone/>
            </a:pPr>
            <a:endParaRPr lang="en-US" sz="1600" b="1" i="1" u="sng" dirty="0" smtClean="0"/>
          </a:p>
          <a:p>
            <a:pPr marL="0" indent="0">
              <a:buNone/>
            </a:pPr>
            <a:endParaRPr lang="en-US" sz="1600" b="1" i="1" u="sng" dirty="0" smtClean="0"/>
          </a:p>
          <a:p>
            <a:pPr marL="0" indent="0">
              <a:buNone/>
            </a:pPr>
            <a:endParaRPr lang="en-US" sz="1600" b="1" i="1" u="sng" dirty="0" smtClean="0"/>
          </a:p>
          <a:p>
            <a:pPr marL="0" indent="0">
              <a:buNone/>
            </a:pPr>
            <a:endParaRPr lang="en-US" sz="1600" b="1" i="1" u="sng" dirty="0" smtClean="0"/>
          </a:p>
          <a:p>
            <a:pPr marL="0" indent="0">
              <a:buNone/>
            </a:pPr>
            <a:endParaRPr lang="en-US" sz="1600" b="1" i="1" u="sng" dirty="0" smtClean="0"/>
          </a:p>
          <a:p>
            <a:pPr marL="0" indent="0">
              <a:buNone/>
            </a:pPr>
            <a:endParaRPr lang="en-US" sz="1600" b="1" i="1" u="sng" dirty="0"/>
          </a:p>
          <a:p>
            <a:pPr marL="0" indent="0">
              <a:buNone/>
            </a:pPr>
            <a:endParaRPr lang="en-US" sz="1600" b="1" i="1" u="sng" dirty="0" smtClean="0"/>
          </a:p>
          <a:p>
            <a:pPr marL="0" indent="0">
              <a:buNone/>
            </a:pPr>
            <a:endParaRPr lang="en-US" sz="1600" b="1" i="1" u="sng" dirty="0"/>
          </a:p>
          <a:p>
            <a:pPr marL="0" indent="0">
              <a:buNone/>
            </a:pPr>
            <a:endParaRPr lang="en-US" sz="1600" b="1" i="1" u="sng" dirty="0" smtClean="0"/>
          </a:p>
          <a:p>
            <a:pPr marL="0" indent="0">
              <a:buNone/>
            </a:pPr>
            <a:endParaRPr lang="en-US" sz="1600" b="1" i="1" u="sng" dirty="0"/>
          </a:p>
          <a:p>
            <a:pPr marL="0" indent="0">
              <a:buNone/>
            </a:pPr>
            <a:endParaRPr lang="en-US" sz="1600" b="1" i="1" u="sng"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36</a:t>
            </a:fld>
            <a:endParaRPr lang="en-US" sz="1400" b="0" dirty="0">
              <a:solidFill>
                <a:schemeClr val="tx1"/>
              </a:solidFill>
              <a:latin typeface="+mn-lt"/>
            </a:endParaRPr>
          </a:p>
        </p:txBody>
      </p:sp>
    </p:spTree>
    <p:extLst>
      <p:ext uri="{BB962C8B-B14F-4D97-AF65-F5344CB8AC3E}">
        <p14:creationId xmlns:p14="http://schemas.microsoft.com/office/powerpoint/2010/main" val="7367977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ZA" sz="1600" b="1" i="1" u="sng" dirty="0" smtClean="0"/>
              <a:t>Comment</a:t>
            </a:r>
            <a:endParaRPr lang="en-ZA" sz="1600" dirty="0" smtClean="0"/>
          </a:p>
          <a:p>
            <a:pPr algn="just">
              <a:buFont typeface="Arial" panose="020B0604020202020204" pitchFamily="34" charset="0"/>
              <a:buChar char="•"/>
            </a:pPr>
            <a:r>
              <a:rPr lang="en-ZA" sz="1600" dirty="0" smtClean="0"/>
              <a:t>The </a:t>
            </a:r>
            <a:r>
              <a:rPr lang="en-ZA" sz="1600" dirty="0"/>
              <a:t>amendment proposes </a:t>
            </a:r>
            <a:r>
              <a:rPr lang="en-ZA" sz="1600" dirty="0" smtClean="0"/>
              <a:t>that </a:t>
            </a:r>
            <a:r>
              <a:rPr lang="en-ZA" sz="1600" dirty="0"/>
              <a:t>the supplier or recipient must “cancel the original tax invoice and issue a tax invoice with the correct information”. In most cases, the accounting systems are designed such </a:t>
            </a:r>
            <a:r>
              <a:rPr lang="en-ZA" sz="1600" dirty="0" smtClean="0"/>
              <a:t>that, </a:t>
            </a:r>
            <a:r>
              <a:rPr lang="en-ZA" sz="1600" dirty="0"/>
              <a:t>once the invoice is </a:t>
            </a:r>
            <a:r>
              <a:rPr lang="en-ZA" sz="1600" dirty="0" smtClean="0"/>
              <a:t>created, </a:t>
            </a:r>
            <a:r>
              <a:rPr lang="en-ZA" sz="1600" dirty="0"/>
              <a:t>the invoice can </a:t>
            </a:r>
            <a:r>
              <a:rPr lang="en-ZA" sz="1600" dirty="0" smtClean="0"/>
              <a:t>only be </a:t>
            </a:r>
            <a:r>
              <a:rPr lang="en-ZA" sz="1600" dirty="0"/>
              <a:t>cancelled by </a:t>
            </a:r>
            <a:r>
              <a:rPr lang="en-ZA" sz="1600" dirty="0" smtClean="0"/>
              <a:t>a </a:t>
            </a:r>
            <a:r>
              <a:rPr lang="en-ZA" sz="1600" dirty="0"/>
              <a:t>credit note. </a:t>
            </a:r>
            <a:endParaRPr lang="en-ZA" sz="1600" dirty="0" smtClean="0"/>
          </a:p>
          <a:p>
            <a:pPr algn="just">
              <a:buFont typeface="Arial" panose="020B0604020202020204" pitchFamily="34" charset="0"/>
              <a:buChar char="•"/>
            </a:pPr>
            <a:endParaRPr lang="en-ZA" sz="1600" b="1" i="1" u="sng" dirty="0"/>
          </a:p>
          <a:p>
            <a:pPr marL="0" indent="0" algn="just">
              <a:buNone/>
            </a:pPr>
            <a:r>
              <a:rPr lang="en-ZA" sz="1600" b="1" i="1" u="sng" dirty="0" smtClean="0"/>
              <a:t>Response</a:t>
            </a:r>
          </a:p>
          <a:p>
            <a:pPr algn="just">
              <a:buFont typeface="Arial" panose="020B0604020202020204" pitchFamily="34" charset="0"/>
              <a:buChar char="•"/>
            </a:pPr>
            <a:r>
              <a:rPr lang="en-ZA" sz="1600" u="sng" dirty="0" smtClean="0"/>
              <a:t>Partially accepted.</a:t>
            </a:r>
            <a:r>
              <a:rPr lang="en-ZA" sz="1600" dirty="0" smtClean="0"/>
              <a:t> </a:t>
            </a:r>
            <a:r>
              <a:rPr lang="en-ZA" sz="1600" dirty="0"/>
              <a:t>The proposed amendment has been reworded to substitute the term “correct” for “cancel”. Each vendor’s accounting system is unique to its business needs. Each vendor should, therefore, ascertain the manner in which the original tax invoice should be corrected.</a:t>
            </a:r>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37</a:t>
            </a:fld>
            <a:endParaRPr lang="en-US" sz="1400" b="0" dirty="0">
              <a:solidFill>
                <a:schemeClr val="tx1"/>
              </a:solidFill>
              <a:latin typeface="+mn-lt"/>
            </a:endParaRPr>
          </a:p>
        </p:txBody>
      </p:sp>
      <p:sp>
        <p:nvSpPr>
          <p:cNvPr id="6" name="Title 1"/>
          <p:cNvSpPr>
            <a:spLocks noGrp="1"/>
          </p:cNvSpPr>
          <p:nvPr>
            <p:ph type="title"/>
          </p:nvPr>
        </p:nvSpPr>
        <p:spPr>
          <a:xfrm>
            <a:off x="0" y="0"/>
            <a:ext cx="9144000" cy="1124744"/>
          </a:xfrm>
        </p:spPr>
        <p:txBody>
          <a:bodyPr/>
          <a:lstStyle/>
          <a:p>
            <a:pPr lvl="0"/>
            <a:r>
              <a:rPr lang="en-ZA" sz="2400" dirty="0" smtClean="0">
                <a:solidFill>
                  <a:srgbClr val="FFFFFF"/>
                </a:solidFill>
              </a:rPr>
              <a:t>2. Correction </a:t>
            </a:r>
            <a:r>
              <a:rPr lang="en-ZA" sz="2400" dirty="0">
                <a:solidFill>
                  <a:srgbClr val="FFFFFF"/>
                </a:solidFill>
              </a:rPr>
              <a:t>of tax invoices </a:t>
            </a:r>
            <a:r>
              <a:rPr lang="en-ZA" sz="2400" dirty="0" smtClean="0">
                <a:solidFill>
                  <a:srgbClr val="FFFFFF"/>
                </a:solidFill>
              </a:rPr>
              <a:t>(2)</a:t>
            </a:r>
            <a:r>
              <a:rPr lang="en-ZA" sz="2800" dirty="0">
                <a:solidFill>
                  <a:srgbClr val="FFFFFF"/>
                </a:solidFill>
              </a:rPr>
              <a:t/>
            </a:r>
            <a:br>
              <a:rPr lang="en-ZA" sz="2800" dirty="0">
                <a:solidFill>
                  <a:srgbClr val="FFFFFF"/>
                </a:solidFill>
              </a:rPr>
            </a:br>
            <a:endParaRPr lang="en-ZA" sz="2800" dirty="0"/>
          </a:p>
        </p:txBody>
      </p:sp>
    </p:spTree>
    <p:extLst>
      <p:ext uri="{BB962C8B-B14F-4D97-AF65-F5344CB8AC3E}">
        <p14:creationId xmlns:p14="http://schemas.microsoft.com/office/powerpoint/2010/main" val="198688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ZA" sz="1600" b="1" i="1" u="sng" dirty="0" smtClean="0"/>
              <a:t>Comment</a:t>
            </a:r>
          </a:p>
          <a:p>
            <a:r>
              <a:rPr lang="en-ZA" sz="1600" dirty="0" smtClean="0"/>
              <a:t>It </a:t>
            </a:r>
            <a:r>
              <a:rPr lang="en-ZA" sz="1600" dirty="0"/>
              <a:t>must be clarified how the valid (corrected) tax invoices will be treated in the VAT returns for past periods. </a:t>
            </a:r>
            <a:endParaRPr lang="en-ZA" sz="1600" dirty="0" smtClean="0"/>
          </a:p>
          <a:p>
            <a:pPr marL="0" indent="0">
              <a:buNone/>
            </a:pPr>
            <a:endParaRPr lang="en-ZA" sz="1600" dirty="0"/>
          </a:p>
          <a:p>
            <a:pPr marL="0" indent="0">
              <a:buNone/>
            </a:pPr>
            <a:r>
              <a:rPr lang="en-ZA" sz="1600" b="1" i="1" u="sng" dirty="0" smtClean="0"/>
              <a:t>Response</a:t>
            </a:r>
          </a:p>
          <a:p>
            <a:r>
              <a:rPr lang="en-ZA" sz="1600" u="sng" dirty="0" smtClean="0"/>
              <a:t>Accepted</a:t>
            </a:r>
            <a:r>
              <a:rPr lang="en-ZA" sz="1600" u="sng" dirty="0"/>
              <a:t>.</a:t>
            </a:r>
            <a:r>
              <a:rPr lang="en-ZA" sz="1600" dirty="0"/>
              <a:t> The new wording of the proposed </a:t>
            </a:r>
            <a:r>
              <a:rPr lang="en-ZA" sz="1600" dirty="0" smtClean="0"/>
              <a:t>amendment, </a:t>
            </a:r>
            <a:r>
              <a:rPr lang="en-ZA" sz="1600" dirty="0"/>
              <a:t>reflected below, makes it clear that there is no change in the time of supply.</a:t>
            </a:r>
          </a:p>
          <a:p>
            <a:pPr marL="0" indent="0" algn="just">
              <a:buNone/>
              <a:tabLst>
                <a:tab pos="361950" algn="l"/>
              </a:tabLst>
            </a:pPr>
            <a:r>
              <a:rPr lang="en-ZA" sz="1600" dirty="0" smtClean="0"/>
              <a:t>	</a:t>
            </a:r>
          </a:p>
          <a:p>
            <a:pPr marL="898525" indent="0" algn="just">
              <a:buNone/>
            </a:pPr>
            <a:r>
              <a:rPr lang="en-ZA" sz="1600" dirty="0" smtClean="0"/>
              <a:t>“</a:t>
            </a:r>
            <a:r>
              <a:rPr lang="en-ZA" sz="1600" u="sng" dirty="0" smtClean="0"/>
              <a:t>(</a:t>
            </a:r>
            <a:r>
              <a:rPr lang="en-ZA" sz="1600" u="sng" dirty="0"/>
              <a:t>1B) Where a tax invoice contains an error in the particulars listed in subsection (4) or (5) and the circumstances contemplated in section 21(1)(a) to (e) of this Act are not applicable, the supplier must—</a:t>
            </a:r>
          </a:p>
          <a:p>
            <a:pPr marL="1438275" lvl="2" indent="-523875" algn="just">
              <a:buNone/>
              <a:tabLst>
                <a:tab pos="1438275" algn="l"/>
              </a:tabLst>
            </a:pPr>
            <a:r>
              <a:rPr lang="en-ZA" sz="1600" u="sng" dirty="0"/>
              <a:t>(</a:t>
            </a:r>
            <a:r>
              <a:rPr lang="en-ZA" sz="1600" u="sng" dirty="0" err="1" smtClean="0"/>
              <a:t>i</a:t>
            </a:r>
            <a:r>
              <a:rPr lang="en-ZA" sz="1600" u="sng" dirty="0" smtClean="0"/>
              <a:t>)	correct that invoice </a:t>
            </a:r>
            <a:r>
              <a:rPr lang="en-ZA" sz="1600" u="sng" dirty="0"/>
              <a:t>with the correct particulars, within 21 days from the date </a:t>
            </a:r>
            <a:r>
              <a:rPr lang="en-ZA" sz="1600" u="sng" dirty="0" smtClean="0"/>
              <a:t>of </a:t>
            </a:r>
            <a:r>
              <a:rPr lang="en-ZA" sz="1600" u="sng" dirty="0"/>
              <a:t>the request to correct it: Provided that the time of supply </a:t>
            </a:r>
            <a:r>
              <a:rPr lang="en-ZA" sz="1600" u="sng" dirty="0" smtClean="0"/>
              <a:t>contemplated in </a:t>
            </a:r>
            <a:r>
              <a:rPr lang="en-ZA" sz="1600" u="sng" dirty="0"/>
              <a:t>section 9 of this Act remains unaltered; and</a:t>
            </a:r>
          </a:p>
          <a:p>
            <a:pPr marL="914400" lvl="2" indent="0" algn="just">
              <a:buNone/>
              <a:tabLst>
                <a:tab pos="1438275" algn="l"/>
              </a:tabLst>
            </a:pPr>
            <a:r>
              <a:rPr lang="en-ZA" sz="1600" u="sng" dirty="0"/>
              <a:t>(ii)	obtain and retain information sufficient to identify the transaction to </a:t>
            </a:r>
            <a:r>
              <a:rPr lang="en-ZA" sz="1600" u="sng" dirty="0" smtClean="0"/>
              <a:t>which that</a:t>
            </a:r>
            <a:r>
              <a:rPr lang="en-ZA" sz="1600" dirty="0" smtClean="0"/>
              <a:t>	</a:t>
            </a:r>
            <a:r>
              <a:rPr lang="en-ZA" sz="1600" u="sng" dirty="0" smtClean="0"/>
              <a:t>invoice </a:t>
            </a:r>
            <a:r>
              <a:rPr lang="en-ZA" sz="1600" u="sng" dirty="0"/>
              <a:t>and the corrected </a:t>
            </a:r>
            <a:r>
              <a:rPr lang="en-ZA" sz="1600" u="sng" dirty="0" smtClean="0"/>
              <a:t>invoice </a:t>
            </a:r>
            <a:r>
              <a:rPr lang="en-ZA" sz="1600" u="sng" dirty="0"/>
              <a:t>refers</a:t>
            </a:r>
            <a:r>
              <a:rPr lang="en-ZA" sz="1600" dirty="0"/>
              <a:t>.”</a:t>
            </a:r>
          </a:p>
          <a:p>
            <a:endParaRPr lang="en-ZA"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38</a:t>
            </a:fld>
            <a:endParaRPr lang="en-US" sz="1400" b="0" dirty="0">
              <a:solidFill>
                <a:schemeClr val="tx1"/>
              </a:solidFill>
              <a:latin typeface="+mn-lt"/>
            </a:endParaRPr>
          </a:p>
        </p:txBody>
      </p:sp>
      <p:sp>
        <p:nvSpPr>
          <p:cNvPr id="6" name="Title 1"/>
          <p:cNvSpPr>
            <a:spLocks noGrp="1"/>
          </p:cNvSpPr>
          <p:nvPr>
            <p:ph type="title"/>
          </p:nvPr>
        </p:nvSpPr>
        <p:spPr>
          <a:xfrm>
            <a:off x="0" y="0"/>
            <a:ext cx="9144000" cy="1124744"/>
          </a:xfrm>
        </p:spPr>
        <p:txBody>
          <a:bodyPr/>
          <a:lstStyle/>
          <a:p>
            <a:pPr lvl="0"/>
            <a:r>
              <a:rPr lang="en-ZA" sz="2400" dirty="0">
                <a:solidFill>
                  <a:srgbClr val="FFFFFF"/>
                </a:solidFill>
              </a:rPr>
              <a:t>2</a:t>
            </a:r>
            <a:r>
              <a:rPr lang="en-ZA" sz="2400" dirty="0" smtClean="0">
                <a:solidFill>
                  <a:srgbClr val="FFFFFF"/>
                </a:solidFill>
              </a:rPr>
              <a:t>. Correction </a:t>
            </a:r>
            <a:r>
              <a:rPr lang="en-ZA" sz="2400" dirty="0">
                <a:solidFill>
                  <a:srgbClr val="FFFFFF"/>
                </a:solidFill>
              </a:rPr>
              <a:t>of tax invoices </a:t>
            </a:r>
            <a:r>
              <a:rPr lang="en-ZA" sz="2400" dirty="0" smtClean="0">
                <a:solidFill>
                  <a:srgbClr val="FFFFFF"/>
                </a:solidFill>
              </a:rPr>
              <a:t>(3)</a:t>
            </a:r>
            <a:r>
              <a:rPr lang="en-ZA" sz="2800" dirty="0">
                <a:solidFill>
                  <a:srgbClr val="FFFFFF"/>
                </a:solidFill>
              </a:rPr>
              <a:t/>
            </a:r>
            <a:br>
              <a:rPr lang="en-ZA" sz="2800" dirty="0">
                <a:solidFill>
                  <a:srgbClr val="FFFFFF"/>
                </a:solidFill>
              </a:rPr>
            </a:br>
            <a:endParaRPr lang="en-ZA" sz="2800" dirty="0"/>
          </a:p>
        </p:txBody>
      </p:sp>
    </p:spTree>
    <p:extLst>
      <p:ext uri="{BB962C8B-B14F-4D97-AF65-F5344CB8AC3E}">
        <p14:creationId xmlns:p14="http://schemas.microsoft.com/office/powerpoint/2010/main" val="31425751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24744"/>
            <a:ext cx="8763000" cy="4896544"/>
          </a:xfrm>
        </p:spPr>
        <p:txBody>
          <a:bodyPr/>
          <a:lstStyle/>
          <a:p>
            <a:pPr marL="0" indent="0" algn="just">
              <a:spcBef>
                <a:spcPts val="0"/>
              </a:spcBef>
              <a:buNone/>
            </a:pPr>
            <a:r>
              <a:rPr lang="en-ZA" sz="1600" b="1" i="1" u="sng" dirty="0" smtClean="0"/>
              <a:t>Comment </a:t>
            </a:r>
          </a:p>
          <a:p>
            <a:pPr algn="just"/>
            <a:r>
              <a:rPr lang="en-ZA" sz="1600" dirty="0" smtClean="0"/>
              <a:t>It </a:t>
            </a:r>
            <a:r>
              <a:rPr lang="en-ZA" sz="1600" dirty="0"/>
              <a:t>is proposed that the reference to ‘material’ error be reconsidered in this context, as any incorrect information may render the document to be an invalid tax invoice, whether the error is subjectively considered to be material or not. </a:t>
            </a:r>
          </a:p>
          <a:p>
            <a:pPr marL="0" indent="0" algn="just">
              <a:spcBef>
                <a:spcPts val="0"/>
              </a:spcBef>
              <a:buNone/>
            </a:pPr>
            <a:endParaRPr lang="en-ZA" sz="1600" b="1" i="1" u="sng" dirty="0" smtClean="0"/>
          </a:p>
          <a:p>
            <a:pPr marL="0" indent="0" algn="just">
              <a:spcBef>
                <a:spcPts val="0"/>
              </a:spcBef>
              <a:buNone/>
            </a:pPr>
            <a:r>
              <a:rPr lang="en-ZA" sz="1600" b="1" i="1" u="sng" dirty="0" smtClean="0"/>
              <a:t>Response </a:t>
            </a:r>
          </a:p>
          <a:p>
            <a:pPr algn="just"/>
            <a:r>
              <a:rPr lang="en-ZA" sz="1600" u="sng" dirty="0" smtClean="0"/>
              <a:t>Partially </a:t>
            </a:r>
            <a:r>
              <a:rPr lang="en-ZA" sz="1600" u="sng" dirty="0"/>
              <a:t>accepted.</a:t>
            </a:r>
            <a:r>
              <a:rPr lang="en-ZA" sz="1600" dirty="0"/>
              <a:t> The proposed amendment has been reworded to reference the </a:t>
            </a:r>
            <a:r>
              <a:rPr lang="en-ZA" sz="1600" dirty="0" smtClean="0"/>
              <a:t>provisions </a:t>
            </a:r>
            <a:r>
              <a:rPr lang="en-ZA" sz="1600" dirty="0"/>
              <a:t>of </a:t>
            </a:r>
            <a:r>
              <a:rPr lang="en-ZA" sz="1600" dirty="0" smtClean="0"/>
              <a:t>the VAT Act </a:t>
            </a:r>
            <a:r>
              <a:rPr lang="en-ZA" sz="1600" dirty="0"/>
              <a:t>that deal with the particulars to be included in a tax invoice</a:t>
            </a:r>
            <a:r>
              <a:rPr lang="en-ZA" sz="1600" dirty="0" smtClean="0"/>
              <a:t>.</a:t>
            </a:r>
          </a:p>
          <a:p>
            <a:pPr marL="0" indent="0" algn="just">
              <a:spcBef>
                <a:spcPts val="0"/>
              </a:spcBef>
              <a:buNone/>
            </a:pPr>
            <a:endParaRPr lang="en-ZA" sz="1600" dirty="0" smtClean="0"/>
          </a:p>
          <a:p>
            <a:pPr marL="0" indent="0" algn="just">
              <a:spcBef>
                <a:spcPts val="0"/>
              </a:spcBef>
              <a:buNone/>
            </a:pPr>
            <a:r>
              <a:rPr lang="en-ZA" sz="1600" b="1" i="1" u="sng" dirty="0" smtClean="0"/>
              <a:t>Comment</a:t>
            </a:r>
          </a:p>
          <a:p>
            <a:pPr algn="just"/>
            <a:r>
              <a:rPr lang="en-ZA" sz="1600" dirty="0" smtClean="0"/>
              <a:t>The </a:t>
            </a:r>
            <a:r>
              <a:rPr lang="en-ZA" sz="1600" dirty="0"/>
              <a:t>proviso pegs the time of supply to the date of the original tax invoice. There is a concern on what the position is where the time of supply was originally triggered by an event other than the invoice such as the receipt of consideration, or in accordance with some other event in terms of section </a:t>
            </a:r>
            <a:r>
              <a:rPr lang="en-ZA" sz="1600" dirty="0" smtClean="0"/>
              <a:t>9. It </a:t>
            </a:r>
            <a:r>
              <a:rPr lang="en-ZA" sz="1600" dirty="0"/>
              <a:t>is proposed that this proviso be amended to </a:t>
            </a:r>
            <a:r>
              <a:rPr lang="en-ZA" sz="1600" dirty="0" smtClean="0"/>
              <a:t>ensure that </a:t>
            </a:r>
            <a:r>
              <a:rPr lang="en-ZA" sz="1600" dirty="0"/>
              <a:t>the original time of supply remains, notwithstanding the cancellation and issuance of a new tax invoice.</a:t>
            </a:r>
          </a:p>
          <a:p>
            <a:pPr marL="0" indent="0" algn="just">
              <a:spcBef>
                <a:spcPts val="0"/>
              </a:spcBef>
              <a:buNone/>
            </a:pPr>
            <a:endParaRPr lang="en-ZA" sz="1600" b="1" i="1" u="sng" dirty="0" smtClean="0"/>
          </a:p>
          <a:p>
            <a:pPr marL="0" indent="0" algn="just">
              <a:spcBef>
                <a:spcPts val="0"/>
              </a:spcBef>
              <a:buNone/>
            </a:pPr>
            <a:r>
              <a:rPr lang="en-ZA" sz="1600" b="1" i="1" u="sng" dirty="0" smtClean="0"/>
              <a:t>Response</a:t>
            </a:r>
            <a:r>
              <a:rPr lang="en-ZA" sz="1600" b="1" i="1" u="sng" dirty="0"/>
              <a:t>: </a:t>
            </a:r>
            <a:endParaRPr lang="en-ZA" sz="1600" b="1" i="1" u="sng" dirty="0" smtClean="0"/>
          </a:p>
          <a:p>
            <a:pPr algn="just"/>
            <a:r>
              <a:rPr lang="en-ZA" sz="1600" u="sng" dirty="0" smtClean="0"/>
              <a:t>Accepted</a:t>
            </a:r>
            <a:r>
              <a:rPr lang="en-ZA" sz="1600" u="sng" dirty="0"/>
              <a:t>.</a:t>
            </a:r>
            <a:r>
              <a:rPr lang="en-ZA" sz="1600" dirty="0"/>
              <a:t> The new wording of the proposed </a:t>
            </a:r>
            <a:r>
              <a:rPr lang="en-ZA" sz="1600" dirty="0" smtClean="0"/>
              <a:t>amendment </a:t>
            </a:r>
            <a:r>
              <a:rPr lang="en-ZA" sz="1600" dirty="0"/>
              <a:t>will address this comment.</a:t>
            </a:r>
          </a:p>
          <a:p>
            <a:pPr marL="0" indent="0">
              <a:buNone/>
            </a:pPr>
            <a:endParaRPr lang="en-ZA" sz="1600" dirty="0"/>
          </a:p>
          <a:p>
            <a:endParaRPr lang="en-ZA" sz="16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39</a:t>
            </a:fld>
            <a:endParaRPr lang="en-US" sz="1400" b="0" dirty="0">
              <a:solidFill>
                <a:schemeClr val="tx1"/>
              </a:solidFill>
              <a:latin typeface="+mn-lt"/>
            </a:endParaRPr>
          </a:p>
        </p:txBody>
      </p:sp>
      <p:sp>
        <p:nvSpPr>
          <p:cNvPr id="6" name="Title 1"/>
          <p:cNvSpPr>
            <a:spLocks noGrp="1"/>
          </p:cNvSpPr>
          <p:nvPr>
            <p:ph type="title"/>
          </p:nvPr>
        </p:nvSpPr>
        <p:spPr>
          <a:xfrm>
            <a:off x="0" y="0"/>
            <a:ext cx="9144000" cy="1124744"/>
          </a:xfrm>
        </p:spPr>
        <p:txBody>
          <a:bodyPr/>
          <a:lstStyle/>
          <a:p>
            <a:pPr lvl="0"/>
            <a:r>
              <a:rPr lang="en-ZA" sz="2400" dirty="0">
                <a:solidFill>
                  <a:srgbClr val="FFFFFF"/>
                </a:solidFill>
              </a:rPr>
              <a:t>2</a:t>
            </a:r>
            <a:r>
              <a:rPr lang="en-ZA" sz="2400" dirty="0" smtClean="0">
                <a:solidFill>
                  <a:srgbClr val="FFFFFF"/>
                </a:solidFill>
              </a:rPr>
              <a:t>. Correction </a:t>
            </a:r>
            <a:r>
              <a:rPr lang="en-ZA" sz="2400" dirty="0">
                <a:solidFill>
                  <a:srgbClr val="FFFFFF"/>
                </a:solidFill>
              </a:rPr>
              <a:t>of tax invoices </a:t>
            </a:r>
            <a:r>
              <a:rPr lang="en-ZA" sz="2400" dirty="0" smtClean="0">
                <a:solidFill>
                  <a:srgbClr val="FFFFFF"/>
                </a:solidFill>
              </a:rPr>
              <a:t>(4)</a:t>
            </a:r>
            <a:r>
              <a:rPr lang="en-ZA" sz="2800" dirty="0">
                <a:solidFill>
                  <a:srgbClr val="FFFFFF"/>
                </a:solidFill>
              </a:rPr>
              <a:t/>
            </a:r>
            <a:br>
              <a:rPr lang="en-ZA" sz="2800" dirty="0">
                <a:solidFill>
                  <a:srgbClr val="FFFFFF"/>
                </a:solidFill>
              </a:rPr>
            </a:br>
            <a:endParaRPr lang="en-ZA" sz="2800" dirty="0"/>
          </a:p>
        </p:txBody>
      </p:sp>
    </p:spTree>
    <p:extLst>
      <p:ext uri="{BB962C8B-B14F-4D97-AF65-F5344CB8AC3E}">
        <p14:creationId xmlns:p14="http://schemas.microsoft.com/office/powerpoint/2010/main" val="373456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84096" cy="838200"/>
          </a:xfrm>
        </p:spPr>
        <p:txBody>
          <a:bodyPr/>
          <a:lstStyle/>
          <a:p>
            <a:r>
              <a:rPr lang="en-ZA" dirty="0" smtClean="0"/>
              <a:t>Key issues raised during consultation process</a:t>
            </a:r>
            <a:endParaRPr lang="en-ZA" dirty="0"/>
          </a:p>
        </p:txBody>
      </p:sp>
      <p:sp>
        <p:nvSpPr>
          <p:cNvPr id="3" name="Content Placeholder 2"/>
          <p:cNvSpPr>
            <a:spLocks noGrp="1"/>
          </p:cNvSpPr>
          <p:nvPr>
            <p:ph idx="1"/>
          </p:nvPr>
        </p:nvSpPr>
        <p:spPr>
          <a:xfrm>
            <a:off x="152400" y="1124744"/>
            <a:ext cx="8763000" cy="5112568"/>
          </a:xfrm>
        </p:spPr>
        <p:txBody>
          <a:bodyPr/>
          <a:lstStyle/>
          <a:p>
            <a:pPr marL="0" indent="0">
              <a:buNone/>
            </a:pPr>
            <a:r>
              <a:rPr lang="en-ZA" sz="1600" dirty="0" smtClean="0"/>
              <a:t>The proposed amendments included in the draft bills that received most comments that may require changes to the 2018 Draft TALAB are:</a:t>
            </a:r>
          </a:p>
          <a:p>
            <a:pPr marL="0" indent="0">
              <a:buNone/>
            </a:pPr>
            <a:endParaRPr lang="en-ZA" sz="1800" b="1" dirty="0" smtClean="0"/>
          </a:p>
          <a:p>
            <a:pPr marL="0" indent="0">
              <a:buNone/>
            </a:pPr>
            <a:r>
              <a:rPr lang="en-ZA" sz="1800" b="1" dirty="0" smtClean="0"/>
              <a:t>2018 </a:t>
            </a:r>
            <a:r>
              <a:rPr lang="en-ZA" sz="1800" b="1" dirty="0"/>
              <a:t>Draft TALAB</a:t>
            </a:r>
          </a:p>
          <a:p>
            <a:pPr>
              <a:spcBef>
                <a:spcPts val="0"/>
              </a:spcBef>
              <a:buAutoNum type="arabicPeriod"/>
            </a:pPr>
            <a:r>
              <a:rPr lang="en-ZA" sz="1400" dirty="0"/>
              <a:t>Income Tax Act: Amendment to definition of ‘provisional taxpayer’ </a:t>
            </a:r>
          </a:p>
          <a:p>
            <a:pPr>
              <a:spcBef>
                <a:spcPts val="0"/>
              </a:spcBef>
              <a:buAutoNum type="arabicPeriod"/>
            </a:pPr>
            <a:r>
              <a:rPr lang="en-ZA" sz="1400" dirty="0"/>
              <a:t>Value-Added Tax Act: Correction of tax invoices</a:t>
            </a:r>
          </a:p>
          <a:p>
            <a:pPr>
              <a:spcBef>
                <a:spcPts val="0"/>
              </a:spcBef>
              <a:buAutoNum type="arabicPeriod"/>
            </a:pPr>
            <a:r>
              <a:rPr lang="en-ZA" sz="1400" dirty="0"/>
              <a:t>Value-Added Tax Act: Prescription on erroneous overpayments</a:t>
            </a:r>
          </a:p>
          <a:p>
            <a:pPr>
              <a:spcBef>
                <a:spcPts val="0"/>
              </a:spcBef>
              <a:buAutoNum type="arabicPeriod"/>
            </a:pPr>
            <a:r>
              <a:rPr lang="en-ZA" sz="1400" dirty="0"/>
              <a:t>Value-Added Tax Act: Treatment of branches/divisions of juristic person for debt collection</a:t>
            </a:r>
          </a:p>
          <a:p>
            <a:pPr>
              <a:spcBef>
                <a:spcPts val="0"/>
              </a:spcBef>
              <a:buAutoNum type="arabicPeriod"/>
            </a:pPr>
            <a:r>
              <a:rPr lang="en-ZA" sz="1400" dirty="0"/>
              <a:t>Value-Added Tax Act: Extension of joint and several liability for VAT to members of a joint venture</a:t>
            </a:r>
          </a:p>
          <a:p>
            <a:pPr>
              <a:spcBef>
                <a:spcPts val="0"/>
              </a:spcBef>
              <a:buAutoNum type="arabicPeriod"/>
            </a:pPr>
            <a:r>
              <a:rPr lang="en-ZA" sz="1400" dirty="0"/>
              <a:t>Tax Administration Act: Notification of commencement of an audit</a:t>
            </a:r>
          </a:p>
          <a:p>
            <a:pPr>
              <a:spcBef>
                <a:spcPts val="0"/>
              </a:spcBef>
              <a:buAutoNum type="arabicPeriod"/>
            </a:pPr>
            <a:r>
              <a:rPr lang="en-ZA" sz="1400" dirty="0"/>
              <a:t>Tax Administration Act: Understatement penalties</a:t>
            </a:r>
          </a:p>
          <a:p>
            <a:pPr>
              <a:spcBef>
                <a:spcPts val="0"/>
              </a:spcBef>
              <a:buAutoNum type="arabicPeriod"/>
            </a:pPr>
            <a:r>
              <a:rPr lang="en-ZA" sz="1400" dirty="0"/>
              <a:t>Tax Administration Act: Deregistration of tax non-compliant tax practitioners</a:t>
            </a:r>
          </a:p>
          <a:p>
            <a:pPr>
              <a:spcBef>
                <a:spcPts val="0"/>
              </a:spcBef>
              <a:buAutoNum type="arabicPeriod"/>
            </a:pPr>
            <a:endParaRPr lang="en-ZA" sz="1600" dirty="0"/>
          </a:p>
          <a:p>
            <a:pPr>
              <a:buAutoNum type="arabicPeriod"/>
            </a:pPr>
            <a:endParaRPr lang="en-ZA" sz="1600" dirty="0" smtClean="0"/>
          </a:p>
          <a:p>
            <a:pPr>
              <a:buAutoNum type="arabicPeriod"/>
            </a:pPr>
            <a:endParaRPr lang="en-ZA" sz="1600" b="1" dirty="0" smtClean="0"/>
          </a:p>
          <a:p>
            <a:pPr marL="0" indent="0">
              <a:buNone/>
            </a:pPr>
            <a:endParaRPr lang="en-ZA" sz="1800" dirty="0"/>
          </a:p>
          <a:p>
            <a:endParaRPr lang="en-ZA" sz="16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4</a:t>
            </a:fld>
            <a:endParaRPr lang="en-US" sz="1400" b="0" dirty="0">
              <a:solidFill>
                <a:schemeClr val="tx1"/>
              </a:solidFill>
              <a:latin typeface="+mn-lt"/>
            </a:endParaRPr>
          </a:p>
        </p:txBody>
      </p:sp>
    </p:spTree>
    <p:extLst>
      <p:ext uri="{BB962C8B-B14F-4D97-AF65-F5344CB8AC3E}">
        <p14:creationId xmlns:p14="http://schemas.microsoft.com/office/powerpoint/2010/main" val="36746002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ZA" sz="2400" dirty="0" smtClean="0">
                <a:solidFill>
                  <a:srgbClr val="FFFFFF"/>
                </a:solidFill>
              </a:rPr>
              <a:t>3. Prescription </a:t>
            </a:r>
            <a:r>
              <a:rPr lang="en-ZA" sz="2400" dirty="0">
                <a:solidFill>
                  <a:srgbClr val="FFFFFF"/>
                </a:solidFill>
              </a:rPr>
              <a:t>on erroneous overpayments</a:t>
            </a:r>
            <a:r>
              <a:rPr lang="en-ZA" sz="2400" b="1" dirty="0">
                <a:solidFill>
                  <a:srgbClr val="FFFFFF"/>
                </a:solidFill>
              </a:rPr>
              <a:t> </a:t>
            </a:r>
            <a:r>
              <a:rPr lang="en-ZA" sz="1600" b="1" dirty="0" smtClean="0">
                <a:solidFill>
                  <a:srgbClr val="FFFFFF"/>
                </a:solidFill>
              </a:rPr>
              <a:t/>
            </a:r>
            <a:br>
              <a:rPr lang="en-ZA" sz="1600" b="1" dirty="0" smtClean="0">
                <a:solidFill>
                  <a:srgbClr val="FFFFFF"/>
                </a:solidFill>
              </a:rPr>
            </a:br>
            <a:endParaRPr lang="en-ZA" sz="2800" dirty="0"/>
          </a:p>
        </p:txBody>
      </p:sp>
      <p:sp>
        <p:nvSpPr>
          <p:cNvPr id="3" name="Content Placeholder 2"/>
          <p:cNvSpPr>
            <a:spLocks noGrp="1"/>
          </p:cNvSpPr>
          <p:nvPr>
            <p:ph idx="1"/>
          </p:nvPr>
        </p:nvSpPr>
        <p:spPr/>
        <p:txBody>
          <a:bodyPr/>
          <a:lstStyle/>
          <a:p>
            <a:pPr marL="0" indent="0" algn="just">
              <a:buNone/>
            </a:pPr>
            <a:r>
              <a:rPr lang="en-ZA" sz="1600" dirty="0"/>
              <a:t>The policy position for VAT, being a self-assessment tax, is that the erroneous overpayment prescribes if the vendor does not claim the overpayment within a period of 5 years from the date it was paid to SARS. The proposed amendment aims to ensure that this prescription rule applies and that claims will not be considered valid if the enterprise’s banking details for the payment of the refund have not been provided. </a:t>
            </a:r>
          </a:p>
          <a:p>
            <a:pPr marL="0" indent="0" algn="just">
              <a:buNone/>
            </a:pPr>
            <a:endParaRPr lang="en-ZA" sz="1600" dirty="0"/>
          </a:p>
          <a:p>
            <a:pPr marL="0" indent="0" algn="just">
              <a:buNone/>
            </a:pPr>
            <a:r>
              <a:rPr lang="en-ZA" sz="1600" b="1" i="1" u="sng" dirty="0" smtClean="0"/>
              <a:t>Comment</a:t>
            </a:r>
            <a:r>
              <a:rPr lang="en-ZA" sz="1600" dirty="0" smtClean="0"/>
              <a:t> </a:t>
            </a:r>
          </a:p>
          <a:p>
            <a:pPr algn="just"/>
            <a:r>
              <a:rPr lang="en-ZA" sz="1600" dirty="0" smtClean="0"/>
              <a:t>The </a:t>
            </a:r>
            <a:r>
              <a:rPr lang="en-ZA" sz="1600" dirty="0"/>
              <a:t>position that the claim will not be considered merely because of invalid bank details is unfair and unjust but rather the claim should be considered on its merits and if incorrect bank details were provided, </a:t>
            </a:r>
            <a:r>
              <a:rPr lang="en-ZA" sz="1600" dirty="0" smtClean="0"/>
              <a:t>the refund </a:t>
            </a:r>
            <a:r>
              <a:rPr lang="en-ZA" sz="1600" dirty="0"/>
              <a:t>can be withheld pending the provision </a:t>
            </a:r>
            <a:r>
              <a:rPr lang="en-ZA" sz="1600" dirty="0" smtClean="0"/>
              <a:t>and </a:t>
            </a:r>
            <a:r>
              <a:rPr lang="en-ZA" sz="1600" dirty="0"/>
              <a:t>validation of correct bank details</a:t>
            </a:r>
            <a:r>
              <a:rPr lang="en-ZA" sz="1600" dirty="0" smtClean="0"/>
              <a:t>.</a:t>
            </a:r>
          </a:p>
          <a:p>
            <a:pPr marL="0" indent="0" algn="just">
              <a:buNone/>
            </a:pPr>
            <a:endParaRPr lang="en-ZA" sz="1600" b="1" i="1" u="sng" dirty="0" smtClean="0"/>
          </a:p>
          <a:p>
            <a:pPr marL="0" indent="0" algn="just">
              <a:buNone/>
            </a:pPr>
            <a:r>
              <a:rPr lang="en-ZA" sz="1600" b="1" i="1" u="sng" dirty="0" smtClean="0"/>
              <a:t>Response </a:t>
            </a:r>
          </a:p>
          <a:p>
            <a:pPr algn="just"/>
            <a:r>
              <a:rPr lang="en-ZA" sz="1600" u="sng" dirty="0" smtClean="0"/>
              <a:t>Partially </a:t>
            </a:r>
            <a:r>
              <a:rPr lang="en-ZA" sz="1600" u="sng" dirty="0"/>
              <a:t>accepted.</a:t>
            </a:r>
            <a:r>
              <a:rPr lang="en-ZA" sz="1600" dirty="0"/>
              <a:t> As a refund claim cannot be held open indefinitely, the new wording of the proposed amendments will provide for an additional 90 days to provide the banking </a:t>
            </a:r>
            <a:r>
              <a:rPr lang="en-ZA" sz="1600" dirty="0" smtClean="0"/>
              <a:t>details if not provided with the claim.</a:t>
            </a:r>
            <a:endParaRPr lang="en-ZA" sz="1600" dirty="0"/>
          </a:p>
          <a:p>
            <a:endParaRPr lang="en-ZA"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40</a:t>
            </a:fld>
            <a:endParaRPr lang="en-US" sz="1400" b="0" dirty="0">
              <a:solidFill>
                <a:schemeClr val="tx1"/>
              </a:solidFill>
              <a:latin typeface="+mn-lt"/>
            </a:endParaRPr>
          </a:p>
        </p:txBody>
      </p:sp>
    </p:spTree>
    <p:extLst>
      <p:ext uri="{BB962C8B-B14F-4D97-AF65-F5344CB8AC3E}">
        <p14:creationId xmlns:p14="http://schemas.microsoft.com/office/powerpoint/2010/main" val="18217548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ZA" sz="2400" dirty="0" smtClean="0">
                <a:solidFill>
                  <a:srgbClr val="FFFFFF"/>
                </a:solidFill>
              </a:rPr>
              <a:t>4. Treatment </a:t>
            </a:r>
            <a:r>
              <a:rPr lang="en-ZA" sz="2400" dirty="0">
                <a:solidFill>
                  <a:srgbClr val="FFFFFF"/>
                </a:solidFill>
              </a:rPr>
              <a:t>of branches/divisions of juristic person for debt collection </a:t>
            </a:r>
            <a:endParaRPr lang="en-ZA" sz="2400" dirty="0"/>
          </a:p>
        </p:txBody>
      </p:sp>
      <p:sp>
        <p:nvSpPr>
          <p:cNvPr id="3" name="Content Placeholder 2"/>
          <p:cNvSpPr>
            <a:spLocks noGrp="1"/>
          </p:cNvSpPr>
          <p:nvPr>
            <p:ph idx="1"/>
          </p:nvPr>
        </p:nvSpPr>
        <p:spPr/>
        <p:txBody>
          <a:bodyPr/>
          <a:lstStyle/>
          <a:p>
            <a:pPr marL="0" indent="0" algn="just">
              <a:buNone/>
            </a:pPr>
            <a:r>
              <a:rPr lang="en-ZA" sz="1600" dirty="0"/>
              <a:t>To clarify SARS’ set-off and recovery provisions in respect of branches or divisions regarded as separate vendors by the Act, albeit that they are carried on by one and the same legal entity, it is proposed to clarify that set-off and recovery provisions will apply across such separately registered branches and </a:t>
            </a:r>
            <a:r>
              <a:rPr lang="en-ZA" sz="1600" dirty="0" smtClean="0"/>
              <a:t>divisions.</a:t>
            </a:r>
          </a:p>
          <a:p>
            <a:pPr marL="0" indent="0" algn="just">
              <a:buNone/>
            </a:pPr>
            <a:endParaRPr lang="en-ZA" sz="1600" dirty="0"/>
          </a:p>
          <a:p>
            <a:pPr marL="0" indent="0" algn="just">
              <a:buNone/>
            </a:pPr>
            <a:r>
              <a:rPr lang="en-ZA" sz="1600" b="1" i="1" u="sng" dirty="0" smtClean="0"/>
              <a:t>Comment</a:t>
            </a:r>
            <a:r>
              <a:rPr lang="en-ZA" sz="1600" dirty="0" smtClean="0"/>
              <a:t> </a:t>
            </a:r>
          </a:p>
          <a:p>
            <a:pPr algn="just"/>
            <a:r>
              <a:rPr lang="en-ZA" sz="1600" dirty="0" smtClean="0"/>
              <a:t>The </a:t>
            </a:r>
            <a:r>
              <a:rPr lang="en-ZA" sz="1600" dirty="0"/>
              <a:t>reason behind the proposed amendment is clear. However, it is submitted that the administrative burden coupled with the proposed amendment </a:t>
            </a:r>
            <a:r>
              <a:rPr lang="en-ZA" sz="1600" dirty="0" smtClean="0"/>
              <a:t>as well as the practical implications thereof has </a:t>
            </a:r>
            <a:r>
              <a:rPr lang="en-ZA" sz="1600" dirty="0"/>
              <a:t>not been taken into account. </a:t>
            </a:r>
            <a:r>
              <a:rPr lang="en-ZA" sz="1600" dirty="0" smtClean="0"/>
              <a:t>It </a:t>
            </a:r>
            <a:r>
              <a:rPr lang="en-ZA" sz="1600" dirty="0"/>
              <a:t>is proposed that this amendment be withdrawn. As an alternative, it is recommended that the alternative proposal regarding the wording of the new proposed section 50(7) be </a:t>
            </a:r>
            <a:r>
              <a:rPr lang="en-ZA" sz="1600" dirty="0" smtClean="0"/>
              <a:t>included </a:t>
            </a:r>
            <a:r>
              <a:rPr lang="en-ZA" sz="1600" dirty="0"/>
              <a:t>as the wording of the alternative proposal is more </a:t>
            </a:r>
            <a:r>
              <a:rPr lang="en-ZA" sz="1600" dirty="0" smtClean="0"/>
              <a:t>precise. </a:t>
            </a:r>
          </a:p>
          <a:p>
            <a:pPr algn="just"/>
            <a:endParaRPr lang="en-ZA" sz="1600" dirty="0"/>
          </a:p>
          <a:p>
            <a:pPr marL="0" indent="0" algn="just">
              <a:buNone/>
            </a:pPr>
            <a:r>
              <a:rPr lang="en-ZA" sz="1600" b="1" i="1" u="sng" dirty="0" smtClean="0"/>
              <a:t>Response</a:t>
            </a:r>
            <a:r>
              <a:rPr lang="en-ZA" sz="1600" dirty="0" smtClean="0"/>
              <a:t> </a:t>
            </a:r>
          </a:p>
          <a:p>
            <a:pPr algn="just"/>
            <a:r>
              <a:rPr lang="en-ZA" sz="1600" u="sng" dirty="0" smtClean="0"/>
              <a:t>Partially </a:t>
            </a:r>
            <a:r>
              <a:rPr lang="en-ZA" sz="1600" u="sng" dirty="0"/>
              <a:t>accepted.</a:t>
            </a:r>
            <a:r>
              <a:rPr lang="en-ZA" sz="1600" dirty="0"/>
              <a:t> The alternative proposal regarding the wording will be used. Measures will be put in place that the branch whose refund is set-off, is notified of the set-off and in respect of which other branch. </a:t>
            </a:r>
          </a:p>
          <a:p>
            <a:pPr marL="0" indent="0" algn="just">
              <a:buNone/>
            </a:pPr>
            <a:endParaRPr lang="en-ZA" sz="1600" dirty="0"/>
          </a:p>
          <a:p>
            <a:endParaRPr lang="en-ZA"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41</a:t>
            </a:fld>
            <a:endParaRPr lang="en-US" sz="1400" b="0" dirty="0">
              <a:solidFill>
                <a:schemeClr val="tx1"/>
              </a:solidFill>
              <a:latin typeface="+mn-lt"/>
            </a:endParaRPr>
          </a:p>
        </p:txBody>
      </p:sp>
    </p:spTree>
    <p:extLst>
      <p:ext uri="{BB962C8B-B14F-4D97-AF65-F5344CB8AC3E}">
        <p14:creationId xmlns:p14="http://schemas.microsoft.com/office/powerpoint/2010/main" val="1705533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ZA" sz="2400" dirty="0"/>
              <a:t>5</a:t>
            </a:r>
            <a:r>
              <a:rPr lang="en-ZA" sz="2400" dirty="0" smtClean="0"/>
              <a:t>. Extension of joint and several liability for VAT to members of a joint venture </a:t>
            </a:r>
            <a:endParaRPr lang="en-ZA" sz="2800" dirty="0"/>
          </a:p>
        </p:txBody>
      </p:sp>
      <p:sp>
        <p:nvSpPr>
          <p:cNvPr id="3" name="Content Placeholder 2"/>
          <p:cNvSpPr>
            <a:spLocks noGrp="1"/>
          </p:cNvSpPr>
          <p:nvPr>
            <p:ph idx="1"/>
          </p:nvPr>
        </p:nvSpPr>
        <p:spPr>
          <a:xfrm>
            <a:off x="152400" y="1295400"/>
            <a:ext cx="8763000" cy="4653880"/>
          </a:xfrm>
        </p:spPr>
        <p:txBody>
          <a:bodyPr/>
          <a:lstStyle/>
          <a:p>
            <a:pPr marL="0" indent="0" algn="just">
              <a:buNone/>
            </a:pPr>
            <a:r>
              <a:rPr lang="en-ZA" sz="1600" dirty="0" smtClean="0"/>
              <a:t>To provide legal certainty that all the members of a joint venture may be jointly and severally liable for the VAT debts of the joint venture, it is proposed that such members be placed in the same situation as partners in a partnership.</a:t>
            </a:r>
          </a:p>
          <a:p>
            <a:pPr marL="0" indent="0" algn="just">
              <a:spcBef>
                <a:spcPts val="0"/>
              </a:spcBef>
              <a:buNone/>
            </a:pPr>
            <a:endParaRPr lang="en-ZA" sz="1600" dirty="0" smtClean="0"/>
          </a:p>
          <a:p>
            <a:pPr marL="0" indent="0" algn="just">
              <a:buNone/>
            </a:pPr>
            <a:r>
              <a:rPr lang="en-ZA" sz="1600" b="1" i="1" u="sng" dirty="0" smtClean="0"/>
              <a:t>Comment</a:t>
            </a:r>
            <a:endParaRPr lang="en-ZA" sz="1600" dirty="0" smtClean="0"/>
          </a:p>
          <a:p>
            <a:pPr algn="just"/>
            <a:r>
              <a:rPr lang="en-ZA" sz="1600" dirty="0" smtClean="0"/>
              <a:t>A joint venture is </a:t>
            </a:r>
            <a:r>
              <a:rPr lang="en-ZA" sz="1600" dirty="0"/>
              <a:t>not recognised in law as having a legal persona. It is often only identifiable based on the contractual arrangement among contracting parties. In practice it can take </a:t>
            </a:r>
            <a:r>
              <a:rPr lang="en-ZA" sz="1600" dirty="0" smtClean="0"/>
              <a:t>many </a:t>
            </a:r>
            <a:r>
              <a:rPr lang="en-ZA" sz="1600" dirty="0"/>
              <a:t>shapes and forms and varies from very formal arrangements to informal collaborative arrangements. Due to the critical impact that this proposed amendment might have on the parties involved in joint ventures and similar contractual arrangements, it is recommended that a definition </a:t>
            </a:r>
            <a:r>
              <a:rPr lang="en-ZA" sz="1600" dirty="0" smtClean="0"/>
              <a:t>of a joint venture be </a:t>
            </a:r>
            <a:r>
              <a:rPr lang="en-ZA" sz="1600" dirty="0"/>
              <a:t>inserted in the VAT </a:t>
            </a:r>
            <a:r>
              <a:rPr lang="en-ZA" sz="1600" dirty="0" smtClean="0"/>
              <a:t>Act.</a:t>
            </a:r>
            <a:endParaRPr lang="en-ZA" sz="1600" dirty="0"/>
          </a:p>
          <a:p>
            <a:pPr marL="0" indent="0" algn="just">
              <a:spcBef>
                <a:spcPts val="0"/>
              </a:spcBef>
              <a:buNone/>
            </a:pPr>
            <a:endParaRPr lang="en-ZA" sz="1600" b="1" i="1" u="sng" dirty="0" smtClean="0"/>
          </a:p>
          <a:p>
            <a:pPr marL="0" indent="0" algn="just">
              <a:buNone/>
            </a:pPr>
            <a:r>
              <a:rPr lang="en-ZA" sz="1600" b="1" i="1" u="sng" dirty="0" smtClean="0"/>
              <a:t>Response </a:t>
            </a:r>
          </a:p>
          <a:p>
            <a:pPr algn="just"/>
            <a:r>
              <a:rPr lang="en-ZA" sz="1600" u="sng" dirty="0" smtClean="0"/>
              <a:t>Not </a:t>
            </a:r>
            <a:r>
              <a:rPr lang="en-ZA" sz="1600" u="sng" dirty="0"/>
              <a:t>accepted.</a:t>
            </a:r>
            <a:r>
              <a:rPr lang="en-ZA" sz="1600" dirty="0"/>
              <a:t> The proposed amendment only applies to joint ventures, other than joint </a:t>
            </a:r>
            <a:r>
              <a:rPr lang="en-ZA" sz="1600" dirty="0" smtClean="0"/>
              <a:t>ventures </a:t>
            </a:r>
            <a:r>
              <a:rPr lang="en-ZA" sz="1600" dirty="0"/>
              <a:t>carried on through </a:t>
            </a:r>
            <a:r>
              <a:rPr lang="en-ZA" sz="1600" dirty="0" smtClean="0"/>
              <a:t>companies, </a:t>
            </a:r>
            <a:r>
              <a:rPr lang="en-ZA" sz="1600" dirty="0"/>
              <a:t>that </a:t>
            </a:r>
            <a:r>
              <a:rPr lang="en-ZA" sz="1600" dirty="0" smtClean="0"/>
              <a:t>specifically register </a:t>
            </a:r>
            <a:r>
              <a:rPr lang="en-ZA" sz="1600" dirty="0"/>
              <a:t>for value-added tax purposes as vendors. To avoid joint liability for VAT purposes, the joint venture can register as a company to do business. </a:t>
            </a:r>
          </a:p>
          <a:p>
            <a:pPr marL="0" indent="0" algn="just">
              <a:buNone/>
            </a:pPr>
            <a:endParaRPr lang="en-ZA" sz="16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42</a:t>
            </a:fld>
            <a:endParaRPr lang="en-US" sz="1400" b="0" dirty="0">
              <a:solidFill>
                <a:schemeClr val="tx1"/>
              </a:solidFill>
              <a:latin typeface="+mn-lt"/>
            </a:endParaRPr>
          </a:p>
        </p:txBody>
      </p:sp>
    </p:spTree>
    <p:extLst>
      <p:ext uri="{BB962C8B-B14F-4D97-AF65-F5344CB8AC3E}">
        <p14:creationId xmlns:p14="http://schemas.microsoft.com/office/powerpoint/2010/main" val="15926394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pPr lvl="0"/>
            <a:r>
              <a:rPr lang="en-ZA" sz="2400" dirty="0" smtClean="0"/>
              <a:t>6. Notification of commencement of an audit (1)</a:t>
            </a:r>
            <a:br>
              <a:rPr lang="en-ZA" sz="2400" dirty="0" smtClean="0"/>
            </a:br>
            <a:endParaRPr lang="en-ZA" sz="2400" dirty="0"/>
          </a:p>
        </p:txBody>
      </p:sp>
      <p:sp>
        <p:nvSpPr>
          <p:cNvPr id="3" name="Content Placeholder 2"/>
          <p:cNvSpPr>
            <a:spLocks noGrp="1"/>
          </p:cNvSpPr>
          <p:nvPr>
            <p:ph idx="1"/>
          </p:nvPr>
        </p:nvSpPr>
        <p:spPr>
          <a:xfrm>
            <a:off x="107504" y="1196752"/>
            <a:ext cx="8928992" cy="5112568"/>
          </a:xfrm>
        </p:spPr>
        <p:txBody>
          <a:bodyPr/>
          <a:lstStyle/>
          <a:p>
            <a:pPr marL="0" indent="0" algn="just">
              <a:buNone/>
            </a:pPr>
            <a:r>
              <a:rPr lang="en-ZA" sz="1600" dirty="0"/>
              <a:t>To ensure that a taxpayer is notified at the start of an audit, as part of efforts to keep all parties informed, and to distinguish between a verification and an audit, it is proposed that the provision of an audit engagement letter by SARS is made </a:t>
            </a:r>
            <a:r>
              <a:rPr lang="en-ZA" sz="1600" dirty="0" smtClean="0"/>
              <a:t>mandatory.</a:t>
            </a:r>
          </a:p>
          <a:p>
            <a:pPr marL="0" indent="0">
              <a:buNone/>
            </a:pPr>
            <a:endParaRPr lang="en-US" sz="1600" b="1" i="1" u="sng" dirty="0" smtClean="0"/>
          </a:p>
          <a:p>
            <a:pPr marL="0" indent="0">
              <a:buNone/>
            </a:pPr>
            <a:r>
              <a:rPr lang="en-US" sz="1600" b="1" i="1" u="sng" dirty="0" smtClean="0"/>
              <a:t>Comment  </a:t>
            </a:r>
            <a:endParaRPr lang="en-US" sz="1600" b="1" i="1" u="sng" dirty="0"/>
          </a:p>
          <a:p>
            <a:pPr algn="just"/>
            <a:r>
              <a:rPr lang="en-ZA" sz="1600" dirty="0" smtClean="0"/>
              <a:t>The </a:t>
            </a:r>
            <a:r>
              <a:rPr lang="en-ZA" sz="1600" dirty="0"/>
              <a:t>proposed amendment is welcomed as a step in the right direction. However it is limited to the audit process.  In order to enhance this provision it is recommended that the proposed amendment be extended to apply to all SARS actions that may result in an assessment including verification or inspection processes. </a:t>
            </a:r>
            <a:endParaRPr lang="en-ZA" sz="1600" dirty="0" smtClean="0"/>
          </a:p>
          <a:p>
            <a:pPr marL="0" indent="0" algn="just">
              <a:buNone/>
            </a:pPr>
            <a:r>
              <a:rPr lang="en-ZA" sz="1600" dirty="0" smtClean="0"/>
              <a:t> </a:t>
            </a:r>
            <a:endParaRPr lang="en-ZA" sz="1600" strike="sngStrike" dirty="0" smtClean="0">
              <a:solidFill>
                <a:srgbClr val="C00000"/>
              </a:solidFill>
            </a:endParaRPr>
          </a:p>
          <a:p>
            <a:pPr marL="0" indent="0">
              <a:buNone/>
            </a:pPr>
            <a:r>
              <a:rPr lang="en-US" sz="1600" b="1" i="1" u="sng" dirty="0" smtClean="0"/>
              <a:t>Response  </a:t>
            </a:r>
          </a:p>
          <a:p>
            <a:pPr algn="just"/>
            <a:r>
              <a:rPr lang="en-ZA" sz="1600" u="sng" dirty="0" smtClean="0"/>
              <a:t>Not </a:t>
            </a:r>
            <a:r>
              <a:rPr lang="en-ZA" sz="1600" u="sng" dirty="0"/>
              <a:t>accepted.</a:t>
            </a:r>
            <a:r>
              <a:rPr lang="en-ZA" sz="1600" dirty="0"/>
              <a:t> </a:t>
            </a:r>
            <a:r>
              <a:rPr lang="en-ZA" sz="1600" dirty="0" smtClean="0"/>
              <a:t>For </a:t>
            </a:r>
            <a:r>
              <a:rPr lang="en-ZA" sz="1600" dirty="0"/>
              <a:t>purposes of an inspection SARS </a:t>
            </a:r>
            <a:r>
              <a:rPr lang="en-ZA" sz="1600" dirty="0" smtClean="0"/>
              <a:t>may without </a:t>
            </a:r>
            <a:r>
              <a:rPr lang="en-ZA" sz="1600" dirty="0"/>
              <a:t>prior notice arrive at premises to determine the identity of the person occupying the premises, whether the person occupying the premises is conducting a trade or an enterprise and is registered for tax and keeps the required records. These inspections are typically </a:t>
            </a:r>
            <a:r>
              <a:rPr lang="en-ZA" sz="1600" dirty="0" smtClean="0"/>
              <a:t>used </a:t>
            </a:r>
            <a:r>
              <a:rPr lang="en-ZA" sz="1600" dirty="0"/>
              <a:t>for tax base broadening purposes or verification, for example, of the existence of an enterprise for purposes of VAT registration. Advance notification would defeat this objective. </a:t>
            </a:r>
          </a:p>
          <a:p>
            <a:pPr marL="0" indent="0">
              <a:buNone/>
            </a:pPr>
            <a:endParaRPr lang="en-ZA" sz="1600" dirty="0" smtClean="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43</a:t>
            </a:fld>
            <a:endParaRPr lang="en-US" sz="1400" b="0" dirty="0">
              <a:solidFill>
                <a:schemeClr val="tx1"/>
              </a:solidFill>
              <a:latin typeface="+mn-lt"/>
            </a:endParaRPr>
          </a:p>
        </p:txBody>
      </p:sp>
    </p:spTree>
    <p:extLst>
      <p:ext uri="{BB962C8B-B14F-4D97-AF65-F5344CB8AC3E}">
        <p14:creationId xmlns:p14="http://schemas.microsoft.com/office/powerpoint/2010/main" val="9272365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ZA" sz="2400" dirty="0">
                <a:solidFill>
                  <a:srgbClr val="FFFFFF"/>
                </a:solidFill>
              </a:rPr>
              <a:t>6</a:t>
            </a:r>
            <a:r>
              <a:rPr lang="en-ZA" sz="2400" dirty="0" smtClean="0">
                <a:solidFill>
                  <a:srgbClr val="FFFFFF"/>
                </a:solidFill>
              </a:rPr>
              <a:t>. Notification </a:t>
            </a:r>
            <a:r>
              <a:rPr lang="en-ZA" sz="2400" dirty="0">
                <a:solidFill>
                  <a:srgbClr val="FFFFFF"/>
                </a:solidFill>
              </a:rPr>
              <a:t>of commencement of an audit </a:t>
            </a:r>
            <a:r>
              <a:rPr lang="en-ZA" sz="2400" dirty="0" smtClean="0">
                <a:solidFill>
                  <a:srgbClr val="FFFFFF"/>
                </a:solidFill>
              </a:rPr>
              <a:t>(2)</a:t>
            </a:r>
            <a:r>
              <a:rPr lang="en-ZA" sz="2800" dirty="0">
                <a:solidFill>
                  <a:srgbClr val="FFFFFF"/>
                </a:solidFill>
              </a:rPr>
              <a:t/>
            </a:r>
            <a:br>
              <a:rPr lang="en-ZA" sz="2800" dirty="0">
                <a:solidFill>
                  <a:srgbClr val="FFFFFF"/>
                </a:solidFill>
              </a:rPr>
            </a:br>
            <a:endParaRPr lang="en-ZA" sz="2800" dirty="0"/>
          </a:p>
        </p:txBody>
      </p:sp>
      <p:sp>
        <p:nvSpPr>
          <p:cNvPr id="3" name="Content Placeholder 2"/>
          <p:cNvSpPr>
            <a:spLocks noGrp="1"/>
          </p:cNvSpPr>
          <p:nvPr>
            <p:ph idx="1"/>
          </p:nvPr>
        </p:nvSpPr>
        <p:spPr/>
        <p:txBody>
          <a:bodyPr/>
          <a:lstStyle/>
          <a:p>
            <a:pPr marL="0" indent="0" algn="just">
              <a:buNone/>
            </a:pPr>
            <a:r>
              <a:rPr lang="en-US" sz="1600" b="1" i="1" u="sng" dirty="0" smtClean="0"/>
              <a:t>Response (cont.)</a:t>
            </a:r>
            <a:endParaRPr lang="en-ZA" sz="1600" i="1" dirty="0" smtClean="0"/>
          </a:p>
          <a:p>
            <a:pPr algn="just"/>
            <a:r>
              <a:rPr lang="en-ZA" sz="1600" dirty="0" smtClean="0"/>
              <a:t>Verification</a:t>
            </a:r>
            <a:r>
              <a:rPr lang="en-ZA" sz="1600" dirty="0"/>
              <a:t>, in turn, is intended to be a short process and introducing additional steps in the process would simply delay the finalisation of such matters, including the payment of refunds where due. </a:t>
            </a:r>
            <a:r>
              <a:rPr lang="en-ZA" sz="1600" dirty="0" smtClean="0"/>
              <a:t>If </a:t>
            </a:r>
            <a:r>
              <a:rPr lang="en-ZA" sz="1600" dirty="0"/>
              <a:t>pursuant to a verification the assessment is adverse, the taxpayer is entitled to grounds </a:t>
            </a:r>
            <a:r>
              <a:rPr lang="en-ZA" sz="1600" dirty="0" smtClean="0"/>
              <a:t>for the assessment and </a:t>
            </a:r>
            <a:r>
              <a:rPr lang="en-ZA" sz="1600" dirty="0"/>
              <a:t>should be in a position to understand why the outcome is adverse</a:t>
            </a:r>
            <a:endParaRPr lang="en-ZA" sz="1600" dirty="0" smtClean="0"/>
          </a:p>
          <a:p>
            <a:pPr algn="just"/>
            <a:r>
              <a:rPr lang="en-ZA" sz="1600" dirty="0" smtClean="0"/>
              <a:t>An </a:t>
            </a:r>
            <a:r>
              <a:rPr lang="en-ZA" sz="1600" dirty="0"/>
              <a:t>audit is generally a more detailed and protracted process which is why it involves audit progress reports, letters of audit findings and a pre-assessment opportunity to respond to the audit findings</a:t>
            </a:r>
            <a:r>
              <a:rPr lang="en-ZA" sz="1600" dirty="0" smtClean="0"/>
              <a:t>. </a:t>
            </a:r>
            <a:endParaRPr lang="en-ZA" sz="1600" dirty="0"/>
          </a:p>
          <a:p>
            <a:pPr marL="0" indent="0" algn="just">
              <a:buNone/>
            </a:pPr>
            <a:endParaRPr lang="en-ZA" sz="1600" dirty="0" smtClean="0"/>
          </a:p>
          <a:p>
            <a:pPr marL="0" indent="0">
              <a:buNone/>
            </a:pPr>
            <a:endParaRPr lang="en-ZA"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44</a:t>
            </a:fld>
            <a:endParaRPr lang="en-US" sz="1400" b="0" dirty="0">
              <a:solidFill>
                <a:schemeClr val="tx1"/>
              </a:solidFill>
              <a:latin typeface="+mn-lt"/>
            </a:endParaRPr>
          </a:p>
        </p:txBody>
      </p:sp>
    </p:spTree>
    <p:extLst>
      <p:ext uri="{BB962C8B-B14F-4D97-AF65-F5344CB8AC3E}">
        <p14:creationId xmlns:p14="http://schemas.microsoft.com/office/powerpoint/2010/main" val="13037604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ZA" sz="2400" dirty="0" smtClean="0">
                <a:solidFill>
                  <a:srgbClr val="FFFFFF"/>
                </a:solidFill>
              </a:rPr>
              <a:t>6. Notification </a:t>
            </a:r>
            <a:r>
              <a:rPr lang="en-ZA" sz="2400" dirty="0">
                <a:solidFill>
                  <a:srgbClr val="FFFFFF"/>
                </a:solidFill>
              </a:rPr>
              <a:t>of commencement of an audit </a:t>
            </a:r>
            <a:r>
              <a:rPr lang="en-ZA" sz="2400" dirty="0" smtClean="0">
                <a:solidFill>
                  <a:srgbClr val="FFFFFF"/>
                </a:solidFill>
              </a:rPr>
              <a:t>(3)</a:t>
            </a:r>
            <a:r>
              <a:rPr lang="en-ZA" sz="2800" dirty="0">
                <a:solidFill>
                  <a:srgbClr val="FFFFFF"/>
                </a:solidFill>
              </a:rPr>
              <a:t/>
            </a:r>
            <a:br>
              <a:rPr lang="en-ZA" sz="2800" dirty="0">
                <a:solidFill>
                  <a:srgbClr val="FFFFFF"/>
                </a:solidFill>
              </a:rPr>
            </a:br>
            <a:endParaRPr lang="en-ZA" sz="2800" dirty="0"/>
          </a:p>
        </p:txBody>
      </p:sp>
      <p:sp>
        <p:nvSpPr>
          <p:cNvPr id="3" name="Content Placeholder 2"/>
          <p:cNvSpPr>
            <a:spLocks noGrp="1"/>
          </p:cNvSpPr>
          <p:nvPr>
            <p:ph idx="1"/>
          </p:nvPr>
        </p:nvSpPr>
        <p:spPr/>
        <p:txBody>
          <a:bodyPr/>
          <a:lstStyle/>
          <a:p>
            <a:pPr marL="0" indent="0">
              <a:buNone/>
            </a:pPr>
            <a:r>
              <a:rPr lang="en-ZA" sz="1600" b="1" i="1" u="sng" dirty="0" smtClean="0"/>
              <a:t>Comment </a:t>
            </a:r>
            <a:endParaRPr lang="en-ZA" sz="1600" b="1" i="1" u="sng" dirty="0"/>
          </a:p>
          <a:p>
            <a:pPr algn="just"/>
            <a:r>
              <a:rPr lang="en-ZA" sz="1600" dirty="0"/>
              <a:t>It is recommended that the legislation should stipulate that SARS is obliged to issue the audit engagement letter within a specified time period before the commencement of the audit and that the subsequent progress reports are issued at 90 day intervals without any request from the taxpayer. </a:t>
            </a:r>
            <a:endParaRPr lang="en-ZA" sz="1600" dirty="0" smtClean="0"/>
          </a:p>
          <a:p>
            <a:pPr marL="0" indent="0" algn="just">
              <a:buNone/>
            </a:pPr>
            <a:endParaRPr lang="en-ZA" sz="1600" b="1" i="1" u="sng" dirty="0" smtClean="0"/>
          </a:p>
          <a:p>
            <a:pPr marL="0" indent="0" algn="just">
              <a:buNone/>
            </a:pPr>
            <a:r>
              <a:rPr lang="en-ZA" sz="1600" b="1" i="1" u="sng" dirty="0" smtClean="0"/>
              <a:t>Response</a:t>
            </a:r>
            <a:r>
              <a:rPr lang="en-ZA" sz="1600" dirty="0" smtClean="0"/>
              <a:t> </a:t>
            </a:r>
          </a:p>
          <a:p>
            <a:pPr algn="just"/>
            <a:r>
              <a:rPr lang="en-ZA" sz="1600" u="sng" dirty="0" smtClean="0"/>
              <a:t>Not </a:t>
            </a:r>
            <a:r>
              <a:rPr lang="en-ZA" sz="1600" u="sng" dirty="0"/>
              <a:t>accepted.</a:t>
            </a:r>
            <a:r>
              <a:rPr lang="en-ZA" sz="1600" dirty="0"/>
              <a:t> Notice of commencement of audit simply means SARS will use its information gathering powers, within the limits thereof including time periods where prescribed, under </a:t>
            </a:r>
            <a:r>
              <a:rPr lang="en-ZA" sz="1600" dirty="0" smtClean="0"/>
              <a:t>the Tax Administration Act. </a:t>
            </a:r>
            <a:r>
              <a:rPr lang="en-ZA" sz="1600" dirty="0"/>
              <a:t>Attempting to prescribe time periods in the audit context is problematic given differences between the types of audits, manner in which an audit is conducted (e.g. request for information vs field </a:t>
            </a:r>
            <a:r>
              <a:rPr lang="en-ZA" sz="1600" dirty="0" smtClean="0"/>
              <a:t>audit) </a:t>
            </a:r>
            <a:r>
              <a:rPr lang="en-ZA" sz="1600" dirty="0"/>
              <a:t>and complexity</a:t>
            </a:r>
            <a:r>
              <a:rPr lang="en-ZA" sz="1600" dirty="0" smtClean="0"/>
              <a:t>. </a:t>
            </a:r>
            <a:r>
              <a:rPr lang="en-ZA" sz="1600" dirty="0"/>
              <a:t>In the case of a field audit, given its more intrusive nature, advance notice of at least ten business days must be given by SARS, unless the taxpayer waives the notice. An audit progress report </a:t>
            </a:r>
            <a:r>
              <a:rPr lang="en-ZA" sz="1600" dirty="0" smtClean="0"/>
              <a:t>must </a:t>
            </a:r>
            <a:r>
              <a:rPr lang="en-ZA" sz="1600" dirty="0"/>
              <a:t>be provided by SARS in the prescribed manner and intervals and is not request driven.</a:t>
            </a:r>
          </a:p>
          <a:p>
            <a:endParaRPr lang="en-ZA"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45</a:t>
            </a:fld>
            <a:endParaRPr lang="en-US" sz="1400" b="0" dirty="0">
              <a:solidFill>
                <a:schemeClr val="tx1"/>
              </a:solidFill>
              <a:latin typeface="+mn-lt"/>
            </a:endParaRPr>
          </a:p>
        </p:txBody>
      </p:sp>
    </p:spTree>
    <p:extLst>
      <p:ext uri="{BB962C8B-B14F-4D97-AF65-F5344CB8AC3E}">
        <p14:creationId xmlns:p14="http://schemas.microsoft.com/office/powerpoint/2010/main" val="15398481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ZA" sz="2400" dirty="0" smtClean="0"/>
              <a:t>7. Understatement penalties (1)</a:t>
            </a:r>
            <a:r>
              <a:rPr lang="en-ZA" sz="2800" dirty="0" smtClean="0"/>
              <a:t/>
            </a:r>
            <a:br>
              <a:rPr lang="en-ZA" sz="2800" dirty="0" smtClean="0"/>
            </a:br>
            <a:endParaRPr lang="en-ZA" sz="2800" dirty="0"/>
          </a:p>
        </p:txBody>
      </p:sp>
      <p:sp>
        <p:nvSpPr>
          <p:cNvPr id="3" name="Content Placeholder 2"/>
          <p:cNvSpPr>
            <a:spLocks noGrp="1"/>
          </p:cNvSpPr>
          <p:nvPr>
            <p:ph idx="1"/>
          </p:nvPr>
        </p:nvSpPr>
        <p:spPr/>
        <p:txBody>
          <a:bodyPr/>
          <a:lstStyle/>
          <a:p>
            <a:pPr marL="0" indent="0" algn="just">
              <a:buNone/>
            </a:pPr>
            <a:r>
              <a:rPr lang="en-ZA" sz="1600" dirty="0"/>
              <a:t>The Tax Administration </a:t>
            </a:r>
            <a:r>
              <a:rPr lang="en-ZA" sz="1600" dirty="0" smtClean="0"/>
              <a:t>Act, in the definition of “understatement”, uses </a:t>
            </a:r>
            <a:r>
              <a:rPr lang="en-ZA" sz="1600" dirty="0"/>
              <a:t>the </a:t>
            </a:r>
            <a:r>
              <a:rPr lang="en-ZA" sz="1600" dirty="0" smtClean="0"/>
              <a:t>phrase “default </a:t>
            </a:r>
            <a:r>
              <a:rPr lang="en-ZA" sz="1600" dirty="0"/>
              <a:t>in rendering a return</a:t>
            </a:r>
            <a:r>
              <a:rPr lang="en-ZA" sz="1600" dirty="0" smtClean="0"/>
              <a:t>” which is old wording from the Income Tax Act that may </a:t>
            </a:r>
            <a:r>
              <a:rPr lang="en-ZA" sz="1600" dirty="0"/>
              <a:t>cause confusion </a:t>
            </a:r>
            <a:r>
              <a:rPr lang="en-ZA" sz="1600" dirty="0" smtClean="0"/>
              <a:t>as the Tax Administration Act otherwise refers to “submit </a:t>
            </a:r>
            <a:r>
              <a:rPr lang="en-ZA" sz="1600" dirty="0"/>
              <a:t>a return required under a tax Act or by the Commissioner”. </a:t>
            </a:r>
            <a:r>
              <a:rPr lang="en-ZA" sz="1600" dirty="0" smtClean="0"/>
              <a:t>The </a:t>
            </a:r>
            <a:r>
              <a:rPr lang="en-ZA" sz="1600" dirty="0"/>
              <a:t>proposed amendment </a:t>
            </a:r>
            <a:r>
              <a:rPr lang="en-ZA" sz="1600" dirty="0" smtClean="0"/>
              <a:t>aims to </a:t>
            </a:r>
            <a:r>
              <a:rPr lang="en-ZA" sz="1600" dirty="0"/>
              <a:t>align the wording used in the Tax Administration </a:t>
            </a:r>
            <a:r>
              <a:rPr lang="en-ZA" sz="1600" dirty="0" smtClean="0"/>
              <a:t>Act. Failure to submit a return is subject to either an administrative non-compliance penalty or an understatement penalty under the Act.</a:t>
            </a:r>
          </a:p>
          <a:p>
            <a:pPr marL="0" indent="0">
              <a:buNone/>
            </a:pPr>
            <a:endParaRPr lang="en-ZA" sz="1400" b="1" i="1" u="sng" dirty="0">
              <a:solidFill>
                <a:srgbClr val="C00000"/>
              </a:solidFill>
            </a:endParaRPr>
          </a:p>
          <a:p>
            <a:pPr marL="0" indent="0">
              <a:buNone/>
            </a:pPr>
            <a:r>
              <a:rPr lang="en-ZA" sz="1600" b="1" i="1" u="sng" dirty="0" smtClean="0"/>
              <a:t>Comment</a:t>
            </a:r>
            <a:endParaRPr lang="en-ZA" sz="1600" dirty="0" smtClean="0"/>
          </a:p>
          <a:p>
            <a:pPr algn="just"/>
            <a:r>
              <a:rPr lang="en-ZA" sz="1600" dirty="0" smtClean="0"/>
              <a:t>The administrative non-compliance penalty and not the more severe understatement penalty is </a:t>
            </a:r>
            <a:r>
              <a:rPr lang="en-ZA" sz="1600" dirty="0"/>
              <a:t>the appropriate penalty provision which is designed for and suitable for purposes of dealing with or penalising the </a:t>
            </a:r>
            <a:r>
              <a:rPr lang="en-ZA" sz="1600" dirty="0" smtClean="0"/>
              <a:t>non-submission </a:t>
            </a:r>
            <a:r>
              <a:rPr lang="en-ZA" sz="1600" dirty="0"/>
              <a:t>of a tax return and as a result of the proposal an artificial situation is created whereby ‘tax’ must be deemed to be nil</a:t>
            </a:r>
            <a:r>
              <a:rPr lang="en-ZA" sz="1600" dirty="0" smtClean="0"/>
              <a:t>. </a:t>
            </a:r>
          </a:p>
          <a:p>
            <a:pPr algn="just"/>
            <a:r>
              <a:rPr lang="en-ZA" sz="1600" dirty="0" smtClean="0"/>
              <a:t>It </a:t>
            </a:r>
            <a:r>
              <a:rPr lang="en-ZA" sz="1600" dirty="0"/>
              <a:t>is proposed that </a:t>
            </a:r>
            <a:r>
              <a:rPr lang="en-ZA" sz="1600" dirty="0" smtClean="0"/>
              <a:t>the non-submission of </a:t>
            </a:r>
            <a:r>
              <a:rPr lang="en-ZA" sz="1600" dirty="0"/>
              <a:t>a return is </a:t>
            </a:r>
            <a:r>
              <a:rPr lang="en-ZA" sz="1600" dirty="0" smtClean="0"/>
              <a:t>only made </a:t>
            </a:r>
            <a:r>
              <a:rPr lang="en-ZA" sz="1600" dirty="0"/>
              <a:t>subject to an administrative non-compliance </a:t>
            </a:r>
            <a:r>
              <a:rPr lang="en-ZA" sz="1600" dirty="0" smtClean="0"/>
              <a:t>penalty. If </a:t>
            </a:r>
            <a:r>
              <a:rPr lang="en-ZA" sz="1600" dirty="0"/>
              <a:t>SARS </a:t>
            </a:r>
            <a:r>
              <a:rPr lang="en-ZA" sz="1600" dirty="0" smtClean="0"/>
              <a:t>is </a:t>
            </a:r>
            <a:r>
              <a:rPr lang="en-ZA" sz="1600" dirty="0"/>
              <a:t>of the view that the non-compliance penalty is insufficient, the law provides </a:t>
            </a:r>
            <a:r>
              <a:rPr lang="en-ZA" sz="1600" dirty="0" smtClean="0"/>
              <a:t>for appropriate remedies </a:t>
            </a:r>
            <a:r>
              <a:rPr lang="en-ZA" sz="1600" dirty="0"/>
              <a:t>in the form of estimated assessments and jeopardy assessments which are for this exact purpose, namely failure to submit a return.</a:t>
            </a:r>
          </a:p>
          <a:p>
            <a:endParaRPr lang="en-ZA"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46</a:t>
            </a:fld>
            <a:endParaRPr lang="en-US" sz="1400" b="0" dirty="0">
              <a:solidFill>
                <a:schemeClr val="tx1"/>
              </a:solidFill>
              <a:latin typeface="+mn-lt"/>
            </a:endParaRPr>
          </a:p>
        </p:txBody>
      </p:sp>
    </p:spTree>
    <p:extLst>
      <p:ext uri="{BB962C8B-B14F-4D97-AF65-F5344CB8AC3E}">
        <p14:creationId xmlns:p14="http://schemas.microsoft.com/office/powerpoint/2010/main" val="6172283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lstStyle/>
          <a:p>
            <a:r>
              <a:rPr lang="en-ZA" sz="2400" dirty="0">
                <a:solidFill>
                  <a:srgbClr val="FFFFFF"/>
                </a:solidFill>
              </a:rPr>
              <a:t>7</a:t>
            </a:r>
            <a:r>
              <a:rPr lang="en-ZA" sz="2400" dirty="0" smtClean="0">
                <a:solidFill>
                  <a:srgbClr val="FFFFFF"/>
                </a:solidFill>
              </a:rPr>
              <a:t>. Understatement </a:t>
            </a:r>
            <a:r>
              <a:rPr lang="en-ZA" sz="2400" dirty="0">
                <a:solidFill>
                  <a:srgbClr val="FFFFFF"/>
                </a:solidFill>
              </a:rPr>
              <a:t>penalties </a:t>
            </a:r>
            <a:r>
              <a:rPr lang="en-ZA" sz="2400" dirty="0" smtClean="0">
                <a:solidFill>
                  <a:srgbClr val="FFFFFF"/>
                </a:solidFill>
              </a:rPr>
              <a:t>(2)</a:t>
            </a:r>
            <a:r>
              <a:rPr lang="en-ZA" sz="2800" dirty="0">
                <a:solidFill>
                  <a:srgbClr val="FFFFFF"/>
                </a:solidFill>
              </a:rPr>
              <a:t/>
            </a:r>
            <a:br>
              <a:rPr lang="en-ZA" sz="2800" dirty="0">
                <a:solidFill>
                  <a:srgbClr val="FFFFFF"/>
                </a:solidFill>
              </a:rPr>
            </a:br>
            <a:endParaRPr lang="en-ZA" sz="2800" dirty="0"/>
          </a:p>
        </p:txBody>
      </p:sp>
      <p:sp>
        <p:nvSpPr>
          <p:cNvPr id="3" name="Content Placeholder 2"/>
          <p:cNvSpPr>
            <a:spLocks noGrp="1"/>
          </p:cNvSpPr>
          <p:nvPr>
            <p:ph idx="1"/>
          </p:nvPr>
        </p:nvSpPr>
        <p:spPr/>
        <p:txBody>
          <a:bodyPr/>
          <a:lstStyle/>
          <a:p>
            <a:pPr marL="0" indent="0" algn="just">
              <a:buNone/>
            </a:pPr>
            <a:r>
              <a:rPr lang="en-ZA" sz="1600" b="1" i="1" u="sng" dirty="0" smtClean="0"/>
              <a:t>Response </a:t>
            </a:r>
            <a:endParaRPr lang="en-ZA" sz="1600" b="1" i="1" u="sng" dirty="0"/>
          </a:p>
          <a:p>
            <a:pPr algn="just"/>
            <a:r>
              <a:rPr lang="en-ZA" sz="1600" u="sng" dirty="0"/>
              <a:t>Not accepted.</a:t>
            </a:r>
            <a:r>
              <a:rPr lang="en-ZA" sz="1600" dirty="0"/>
              <a:t> The overlap between an administrative non-compliance penalty and an understatement penalty is a long standing one. It is necessary to ensure that </a:t>
            </a:r>
            <a:r>
              <a:rPr lang="en-ZA" sz="1600" dirty="0" smtClean="0"/>
              <a:t>cases </a:t>
            </a:r>
            <a:r>
              <a:rPr lang="en-ZA" sz="1600" dirty="0"/>
              <a:t>where no return is submitted and cases where a return is submitted but with an omission or incorrect </a:t>
            </a:r>
            <a:r>
              <a:rPr lang="en-ZA" sz="1600" dirty="0" smtClean="0"/>
              <a:t>statement </a:t>
            </a:r>
            <a:r>
              <a:rPr lang="en-ZA" sz="1600" dirty="0"/>
              <a:t>are subject to the same penalty. It would be incongruent if a person who did not submit a return at all is treated more leniently than a person who did submit a return. An estimated or jeopardy assessment without an understatement penalty would not address this incongruity. The behavioural requirements for the imposition of </a:t>
            </a:r>
            <a:r>
              <a:rPr lang="en-ZA" sz="1600" dirty="0" smtClean="0"/>
              <a:t>an understatement penalty are </a:t>
            </a:r>
            <a:r>
              <a:rPr lang="en-ZA" sz="1600" dirty="0"/>
              <a:t>such that it is unlikely to find application in less serious cases. If an </a:t>
            </a:r>
            <a:r>
              <a:rPr lang="en-ZA" sz="1600" dirty="0" smtClean="0"/>
              <a:t>understatement penalty </a:t>
            </a:r>
            <a:r>
              <a:rPr lang="en-ZA" sz="1600" dirty="0"/>
              <a:t>is imposed, current law provides that no administrative non-compliance penalty may be imposed to prevent duplication of administrative penalties. </a:t>
            </a:r>
          </a:p>
          <a:p>
            <a:endParaRPr lang="en-ZA"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47</a:t>
            </a:fld>
            <a:endParaRPr lang="en-US" sz="1400" b="0" dirty="0">
              <a:solidFill>
                <a:schemeClr val="tx1"/>
              </a:solidFill>
              <a:latin typeface="+mn-lt"/>
            </a:endParaRPr>
          </a:p>
        </p:txBody>
      </p:sp>
    </p:spTree>
    <p:extLst>
      <p:ext uri="{BB962C8B-B14F-4D97-AF65-F5344CB8AC3E}">
        <p14:creationId xmlns:p14="http://schemas.microsoft.com/office/powerpoint/2010/main" val="14094822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3608" cy="1124744"/>
          </a:xfrm>
        </p:spPr>
        <p:txBody>
          <a:bodyPr/>
          <a:lstStyle/>
          <a:p>
            <a:r>
              <a:rPr lang="en-ZA" sz="2400" dirty="0"/>
              <a:t>8</a:t>
            </a:r>
            <a:r>
              <a:rPr lang="en-ZA" sz="2400" dirty="0" smtClean="0"/>
              <a:t>. Deregistration of tax non-compliant tax practitioners (1)</a:t>
            </a:r>
            <a:endParaRPr lang="en-ZA" sz="2400" dirty="0"/>
          </a:p>
        </p:txBody>
      </p:sp>
      <p:sp>
        <p:nvSpPr>
          <p:cNvPr id="3" name="Content Placeholder 2"/>
          <p:cNvSpPr>
            <a:spLocks noGrp="1"/>
          </p:cNvSpPr>
          <p:nvPr>
            <p:ph idx="1"/>
          </p:nvPr>
        </p:nvSpPr>
        <p:spPr/>
        <p:txBody>
          <a:bodyPr/>
          <a:lstStyle/>
          <a:p>
            <a:pPr marL="0" indent="0" algn="just">
              <a:buNone/>
            </a:pPr>
            <a:r>
              <a:rPr lang="en-ZA" sz="1600" dirty="0" smtClean="0"/>
              <a:t>To ensure that registered tax practitioners are tax compliant, it is proposed that, if a tax practitioner has during the preceding 12 months for an aggregate period of at least six months been tax non-compliant (i.e. had outstanding debts or tax returns) and has failed to demonstrate that he or she has been compliant for that period or remedy the non-compliance within the period specified by SARS, the tax practitioner will be deregistered.  The tax practitioner may be reregistered once he or she remedied the tax non-compliance and the above conditions are no longer met.</a:t>
            </a:r>
          </a:p>
          <a:p>
            <a:pPr marL="0" indent="0" algn="just">
              <a:buNone/>
            </a:pPr>
            <a:endParaRPr lang="en-ZA" sz="1600" dirty="0"/>
          </a:p>
          <a:p>
            <a:pPr marL="0" indent="0" algn="just">
              <a:buNone/>
            </a:pPr>
            <a:r>
              <a:rPr lang="en-ZA" sz="1600" b="1" i="1" u="sng" dirty="0" smtClean="0"/>
              <a:t>Comment </a:t>
            </a:r>
          </a:p>
          <a:p>
            <a:pPr algn="just"/>
            <a:r>
              <a:rPr lang="en-ZA" sz="1600" dirty="0" smtClean="0"/>
              <a:t>The </a:t>
            </a:r>
            <a:r>
              <a:rPr lang="en-ZA" sz="1600" dirty="0"/>
              <a:t>principle that tax practitioners should have their own house in order before they provide tax services to the public is welcomed.  However, the express concern is that the mere proposal to identify non-compliance with a specified time period does not appropriately address the matter</a:t>
            </a:r>
            <a:r>
              <a:rPr lang="en-ZA" sz="1600" dirty="0" smtClean="0"/>
              <a:t>.</a:t>
            </a:r>
          </a:p>
          <a:p>
            <a:pPr algn="just"/>
            <a:endParaRPr lang="en-ZA" sz="1600" dirty="0"/>
          </a:p>
          <a:p>
            <a:pPr marL="0" indent="0" algn="just">
              <a:buNone/>
            </a:pPr>
            <a:r>
              <a:rPr lang="en-ZA" sz="1600" b="1" i="1" u="sng" dirty="0" smtClean="0"/>
              <a:t>Response </a:t>
            </a:r>
          </a:p>
          <a:p>
            <a:pPr algn="just"/>
            <a:r>
              <a:rPr lang="en-ZA" sz="1600" u="sng" dirty="0" smtClean="0"/>
              <a:t>Not </a:t>
            </a:r>
            <a:r>
              <a:rPr lang="en-ZA" sz="1600" u="sng" dirty="0"/>
              <a:t>accepted.</a:t>
            </a:r>
            <a:r>
              <a:rPr lang="en-ZA" sz="1600" dirty="0"/>
              <a:t> What is intended is a clear and proactive mechanism to determine non-compliance by a tax practitioner</a:t>
            </a:r>
            <a:r>
              <a:rPr lang="en-ZA" sz="1600" dirty="0" smtClean="0"/>
              <a:t>.</a:t>
            </a:r>
          </a:p>
          <a:p>
            <a:pPr marL="0" indent="0" algn="just">
              <a:buNone/>
            </a:pPr>
            <a:endParaRPr lang="en-ZA" sz="1400" dirty="0"/>
          </a:p>
          <a:p>
            <a:pPr algn="just"/>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48</a:t>
            </a:fld>
            <a:endParaRPr lang="en-US" sz="1400" b="0" dirty="0">
              <a:solidFill>
                <a:schemeClr val="tx1"/>
              </a:solidFill>
              <a:latin typeface="+mn-lt"/>
            </a:endParaRPr>
          </a:p>
        </p:txBody>
      </p:sp>
    </p:spTree>
    <p:extLst>
      <p:ext uri="{BB962C8B-B14F-4D97-AF65-F5344CB8AC3E}">
        <p14:creationId xmlns:p14="http://schemas.microsoft.com/office/powerpoint/2010/main" val="12345604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1124744"/>
          </a:xfrm>
        </p:spPr>
        <p:txBody>
          <a:bodyPr/>
          <a:lstStyle/>
          <a:p>
            <a:r>
              <a:rPr lang="en-ZA" sz="2400" dirty="0">
                <a:solidFill>
                  <a:srgbClr val="FFFFFF"/>
                </a:solidFill>
              </a:rPr>
              <a:t>8</a:t>
            </a:r>
            <a:r>
              <a:rPr lang="en-ZA" sz="2400" dirty="0" smtClean="0">
                <a:solidFill>
                  <a:srgbClr val="FFFFFF"/>
                </a:solidFill>
              </a:rPr>
              <a:t>. Deregistration </a:t>
            </a:r>
            <a:r>
              <a:rPr lang="en-ZA" sz="2400" dirty="0">
                <a:solidFill>
                  <a:srgbClr val="FFFFFF"/>
                </a:solidFill>
              </a:rPr>
              <a:t>of tax non-compliant tax practitioners </a:t>
            </a:r>
            <a:r>
              <a:rPr lang="en-ZA" sz="2400" dirty="0" smtClean="0">
                <a:solidFill>
                  <a:srgbClr val="FFFFFF"/>
                </a:solidFill>
              </a:rPr>
              <a:t>(2)</a:t>
            </a:r>
            <a:endParaRPr lang="en-ZA" sz="2400" dirty="0"/>
          </a:p>
        </p:txBody>
      </p:sp>
      <p:sp>
        <p:nvSpPr>
          <p:cNvPr id="3" name="Content Placeholder 2"/>
          <p:cNvSpPr>
            <a:spLocks noGrp="1"/>
          </p:cNvSpPr>
          <p:nvPr>
            <p:ph idx="1"/>
          </p:nvPr>
        </p:nvSpPr>
        <p:spPr/>
        <p:txBody>
          <a:bodyPr/>
          <a:lstStyle/>
          <a:p>
            <a:pPr marL="0" indent="0" algn="just">
              <a:buNone/>
            </a:pPr>
            <a:r>
              <a:rPr lang="en-ZA" sz="1600" b="1" i="1" u="sng" dirty="0" smtClean="0"/>
              <a:t>Comment </a:t>
            </a:r>
          </a:p>
          <a:p>
            <a:pPr algn="just"/>
            <a:r>
              <a:rPr lang="en-ZA" sz="1600" dirty="0" smtClean="0"/>
              <a:t>The meaning of ‘repetitive’ which is in the context of an alternative test to ‘for a continuous period of at least six months’ is entirely unclear and therefore open to interpretation and should be defined.</a:t>
            </a:r>
          </a:p>
          <a:p>
            <a:pPr marL="0" indent="0" algn="just">
              <a:buNone/>
            </a:pPr>
            <a:endParaRPr lang="en-ZA" sz="1600" dirty="0"/>
          </a:p>
          <a:p>
            <a:pPr marL="0" indent="0" algn="just">
              <a:buNone/>
            </a:pPr>
            <a:r>
              <a:rPr lang="en-ZA" sz="1600" b="1" i="1" u="sng" dirty="0" smtClean="0"/>
              <a:t>Response </a:t>
            </a:r>
          </a:p>
          <a:p>
            <a:pPr algn="just"/>
            <a:r>
              <a:rPr lang="en-ZA" sz="1600" u="sng" dirty="0" smtClean="0"/>
              <a:t>Accepted</a:t>
            </a:r>
            <a:r>
              <a:rPr lang="en-ZA" sz="1600" u="sng" dirty="0"/>
              <a:t>.</a:t>
            </a:r>
            <a:r>
              <a:rPr lang="en-ZA" sz="1600" dirty="0"/>
              <a:t> The new wording of the proposed amendment is as follows:</a:t>
            </a:r>
          </a:p>
          <a:p>
            <a:pPr marL="898525" indent="-539750" algn="just">
              <a:buNone/>
            </a:pPr>
            <a:endParaRPr lang="en-ZA" sz="1600" dirty="0" smtClean="0"/>
          </a:p>
          <a:p>
            <a:pPr marL="1524000" lvl="1" indent="-541338" algn="just">
              <a:buNone/>
            </a:pPr>
            <a:r>
              <a:rPr lang="en-ZA" sz="1600" dirty="0" smtClean="0"/>
              <a:t>“</a:t>
            </a:r>
            <a:r>
              <a:rPr lang="en-ZA" sz="1600" i="1" u="sng" dirty="0" smtClean="0"/>
              <a:t>(</a:t>
            </a:r>
            <a:r>
              <a:rPr lang="en-ZA" sz="1600" i="1" u="sng" dirty="0"/>
              <a:t>d)</a:t>
            </a:r>
            <a:r>
              <a:rPr lang="en-ZA" sz="1600" u="sng" dirty="0"/>
              <a:t>	</a:t>
            </a:r>
            <a:r>
              <a:rPr lang="en-ZA" sz="1600" u="sng" dirty="0" smtClean="0"/>
              <a:t>during </a:t>
            </a:r>
            <a:r>
              <a:rPr lang="en-ZA" sz="1600" u="sng" dirty="0"/>
              <a:t>the preceding 12 months has for an aggregate period of at least six </a:t>
            </a:r>
            <a:r>
              <a:rPr lang="en-ZA" sz="1600" u="sng" dirty="0" smtClean="0"/>
              <a:t>months </a:t>
            </a:r>
            <a:r>
              <a:rPr lang="en-ZA" sz="1600" u="sng" dirty="0"/>
              <a:t>not been tax compliant to the extent referred to in section 256(3)</a:t>
            </a:r>
            <a:r>
              <a:rPr lang="en-ZA" sz="1600" i="1" u="sng" dirty="0"/>
              <a:t>(a)</a:t>
            </a:r>
            <a:r>
              <a:rPr lang="en-ZA" sz="1600" u="sng" dirty="0"/>
              <a:t> </a:t>
            </a:r>
            <a:r>
              <a:rPr lang="en-ZA" sz="1600" u="sng" dirty="0" smtClean="0"/>
              <a:t>and </a:t>
            </a:r>
            <a:r>
              <a:rPr lang="en-ZA" sz="1600" i="1" u="sng" dirty="0" smtClean="0"/>
              <a:t>(b</a:t>
            </a:r>
            <a:r>
              <a:rPr lang="en-ZA" sz="1600" i="1" u="sng" dirty="0"/>
              <a:t>)</a:t>
            </a:r>
            <a:r>
              <a:rPr lang="en-ZA" sz="1600" u="sng" dirty="0"/>
              <a:t> </a:t>
            </a:r>
            <a:r>
              <a:rPr lang="en-ZA" sz="1600" u="sng" dirty="0" smtClean="0"/>
              <a:t>and </a:t>
            </a:r>
            <a:r>
              <a:rPr lang="en-ZA" sz="1600" u="sng" dirty="0"/>
              <a:t>has failed to—</a:t>
            </a:r>
          </a:p>
          <a:p>
            <a:pPr marL="2155825" lvl="1" indent="-631825" algn="just">
              <a:buNone/>
            </a:pPr>
            <a:r>
              <a:rPr lang="en-ZA" sz="1600" u="sng" dirty="0" smtClean="0"/>
              <a:t>(</a:t>
            </a:r>
            <a:r>
              <a:rPr lang="en-ZA" sz="1600" u="sng" dirty="0" err="1"/>
              <a:t>i</a:t>
            </a:r>
            <a:r>
              <a:rPr lang="en-ZA" sz="1600" u="sng" dirty="0"/>
              <a:t>)	demonstrate that he or she has been compliant for that period; </a:t>
            </a:r>
            <a:r>
              <a:rPr lang="en-ZA" sz="1600" u="sng" dirty="0" smtClean="0"/>
              <a:t>or</a:t>
            </a:r>
            <a:endParaRPr lang="en-ZA" sz="1600" u="sng" dirty="0"/>
          </a:p>
          <a:p>
            <a:pPr marL="2155825" lvl="1" indent="-631825" algn="just">
              <a:buNone/>
            </a:pPr>
            <a:r>
              <a:rPr lang="en-ZA" sz="1600" u="sng" dirty="0" smtClean="0"/>
              <a:t>(</a:t>
            </a:r>
            <a:r>
              <a:rPr lang="en-ZA" sz="1600" u="sng" dirty="0"/>
              <a:t>ii)	remedy the non-compliance, </a:t>
            </a:r>
          </a:p>
          <a:p>
            <a:pPr marL="1524000" lvl="1" indent="0" algn="just">
              <a:buNone/>
            </a:pPr>
            <a:r>
              <a:rPr lang="en-ZA" sz="1600" u="sng" dirty="0" smtClean="0"/>
              <a:t>within </a:t>
            </a:r>
            <a:r>
              <a:rPr lang="en-ZA" sz="1600" u="sng" dirty="0"/>
              <a:t>the period specified in a notice by SARS.</a:t>
            </a:r>
            <a:r>
              <a:rPr lang="en-ZA" sz="1600" dirty="0"/>
              <a:t>”.</a:t>
            </a:r>
          </a:p>
          <a:p>
            <a:pPr algn="just"/>
            <a:endParaRPr lang="en-ZA"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49</a:t>
            </a:fld>
            <a:endParaRPr lang="en-US" sz="1400" b="0" dirty="0">
              <a:solidFill>
                <a:schemeClr val="tx1"/>
              </a:solidFill>
              <a:latin typeface="+mn-lt"/>
            </a:endParaRPr>
          </a:p>
        </p:txBody>
      </p:sp>
    </p:spTree>
    <p:extLst>
      <p:ext uri="{BB962C8B-B14F-4D97-AF65-F5344CB8AC3E}">
        <p14:creationId xmlns:p14="http://schemas.microsoft.com/office/powerpoint/2010/main" val="4243435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lstStyle/>
          <a:p>
            <a:pPr marL="0" indent="0" algn="ctr">
              <a:buNone/>
            </a:pPr>
            <a:endParaRPr lang="en-ZA" sz="2800" b="1" dirty="0" smtClean="0"/>
          </a:p>
          <a:p>
            <a:pPr marL="0" indent="0" algn="ctr">
              <a:buNone/>
            </a:pPr>
            <a:endParaRPr lang="en-ZA" sz="2800" b="1" dirty="0" smtClean="0"/>
          </a:p>
          <a:p>
            <a:pPr marL="0" indent="0" algn="ctr">
              <a:buNone/>
            </a:pPr>
            <a:r>
              <a:rPr lang="en-ZA" sz="2800" b="1" dirty="0" smtClean="0"/>
              <a:t>2018 DRAFT TAXATION LAWS AMENDMENT BILL</a:t>
            </a:r>
          </a:p>
          <a:p>
            <a:pPr marL="0" indent="0" algn="ctr">
              <a:buNone/>
            </a:pPr>
            <a:endParaRPr lang="en-ZA" sz="2800" b="1" dirty="0"/>
          </a:p>
          <a:p>
            <a:pPr marL="0" indent="0" algn="ctr">
              <a:buNone/>
            </a:pPr>
            <a:r>
              <a:rPr lang="en-ZA" sz="2800" b="1" dirty="0" smtClean="0"/>
              <a:t>KEY ISSUES </a:t>
            </a:r>
            <a:endParaRPr lang="en-ZA" sz="2800" b="1"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5</a:t>
            </a:fld>
            <a:endParaRPr lang="en-US" sz="1400" b="0" dirty="0">
              <a:solidFill>
                <a:schemeClr val="tx1"/>
              </a:solidFill>
              <a:latin typeface="+mn-lt"/>
            </a:endParaRPr>
          </a:p>
        </p:txBody>
      </p:sp>
    </p:spTree>
    <p:extLst>
      <p:ext uri="{BB962C8B-B14F-4D97-AF65-F5344CB8AC3E}">
        <p14:creationId xmlns:p14="http://schemas.microsoft.com/office/powerpoint/2010/main" val="30029246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36496" cy="1124744"/>
          </a:xfrm>
        </p:spPr>
        <p:txBody>
          <a:bodyPr/>
          <a:lstStyle/>
          <a:p>
            <a:r>
              <a:rPr lang="en-ZA" sz="2400" dirty="0">
                <a:solidFill>
                  <a:srgbClr val="FFFFFF"/>
                </a:solidFill>
              </a:rPr>
              <a:t>8</a:t>
            </a:r>
            <a:r>
              <a:rPr lang="en-ZA" sz="2400" dirty="0" smtClean="0">
                <a:solidFill>
                  <a:srgbClr val="FFFFFF"/>
                </a:solidFill>
              </a:rPr>
              <a:t>. Deregistration </a:t>
            </a:r>
            <a:r>
              <a:rPr lang="en-ZA" sz="2400" dirty="0">
                <a:solidFill>
                  <a:srgbClr val="FFFFFF"/>
                </a:solidFill>
              </a:rPr>
              <a:t>of tax non-compliant tax practitioners </a:t>
            </a:r>
            <a:r>
              <a:rPr lang="en-ZA" sz="2400" dirty="0" smtClean="0">
                <a:solidFill>
                  <a:srgbClr val="FFFFFF"/>
                </a:solidFill>
              </a:rPr>
              <a:t>(3)</a:t>
            </a:r>
            <a:endParaRPr lang="en-ZA" sz="2400" dirty="0"/>
          </a:p>
        </p:txBody>
      </p:sp>
      <p:sp>
        <p:nvSpPr>
          <p:cNvPr id="3" name="Content Placeholder 2"/>
          <p:cNvSpPr>
            <a:spLocks noGrp="1"/>
          </p:cNvSpPr>
          <p:nvPr>
            <p:ph idx="1"/>
          </p:nvPr>
        </p:nvSpPr>
        <p:spPr>
          <a:xfrm>
            <a:off x="152400" y="1124744"/>
            <a:ext cx="8763000" cy="4968552"/>
          </a:xfrm>
        </p:spPr>
        <p:txBody>
          <a:bodyPr/>
          <a:lstStyle/>
          <a:p>
            <a:pPr marL="0" indent="0" algn="just">
              <a:spcBef>
                <a:spcPts val="0"/>
              </a:spcBef>
              <a:buNone/>
            </a:pPr>
            <a:r>
              <a:rPr lang="en-ZA" sz="1600" b="1" i="1" u="sng" dirty="0" smtClean="0"/>
              <a:t>Comment</a:t>
            </a:r>
            <a:r>
              <a:rPr lang="en-ZA" sz="1600" dirty="0" smtClean="0"/>
              <a:t> </a:t>
            </a:r>
          </a:p>
          <a:p>
            <a:pPr algn="just"/>
            <a:r>
              <a:rPr lang="en-ZA" sz="1600" dirty="0" smtClean="0"/>
              <a:t>The </a:t>
            </a:r>
            <a:r>
              <a:rPr lang="en-ZA" sz="1600" dirty="0"/>
              <a:t>time period of the continuous non-compliance is not aligned to the period of non-compliance with respect to submission of tax returns in terms of which an administrative non-compliance penalty is imposed. In this regard, the penalty is imposed only on the second incidence of non-compliance. It is proposed that the non-submission of returns should be aligned to section 210 of TAA</a:t>
            </a:r>
            <a:r>
              <a:rPr lang="en-ZA" sz="1600" dirty="0" smtClean="0"/>
              <a:t>.</a:t>
            </a:r>
          </a:p>
          <a:p>
            <a:pPr marL="0" indent="0" algn="just">
              <a:buNone/>
            </a:pPr>
            <a:r>
              <a:rPr lang="en-ZA" sz="1600" dirty="0" smtClean="0"/>
              <a:t> </a:t>
            </a:r>
            <a:endParaRPr lang="en-ZA" sz="1600" dirty="0"/>
          </a:p>
          <a:p>
            <a:pPr marL="0" indent="0" algn="just">
              <a:spcBef>
                <a:spcPts val="0"/>
              </a:spcBef>
              <a:buNone/>
            </a:pPr>
            <a:r>
              <a:rPr lang="en-ZA" sz="1600" b="1" i="1" u="sng" dirty="0" smtClean="0"/>
              <a:t>Response </a:t>
            </a:r>
          </a:p>
          <a:p>
            <a:pPr algn="just"/>
            <a:r>
              <a:rPr lang="en-ZA" sz="1600" u="sng" dirty="0" smtClean="0"/>
              <a:t>Not </a:t>
            </a:r>
            <a:r>
              <a:rPr lang="en-ZA" sz="1600" u="sng" dirty="0"/>
              <a:t>accepted.</a:t>
            </a:r>
            <a:r>
              <a:rPr lang="en-ZA" sz="1600" dirty="0"/>
              <a:t> Non-compliance in this context may involve other tax types such as employees’ tax or VAT</a:t>
            </a:r>
            <a:r>
              <a:rPr lang="en-ZA" sz="1600" dirty="0" smtClean="0"/>
              <a:t>.</a:t>
            </a:r>
          </a:p>
          <a:p>
            <a:pPr marL="0" indent="0" algn="just">
              <a:spcBef>
                <a:spcPts val="0"/>
              </a:spcBef>
              <a:buNone/>
            </a:pPr>
            <a:endParaRPr lang="en-ZA" sz="1600" b="1" i="1" u="sng" dirty="0" smtClean="0"/>
          </a:p>
          <a:p>
            <a:pPr marL="0" indent="0" algn="just">
              <a:spcBef>
                <a:spcPts val="0"/>
              </a:spcBef>
              <a:buNone/>
            </a:pPr>
            <a:r>
              <a:rPr lang="en-ZA" sz="1600" b="1" i="1" u="sng" dirty="0" smtClean="0"/>
              <a:t>Comment</a:t>
            </a:r>
            <a:r>
              <a:rPr lang="en-ZA" sz="1600" dirty="0" smtClean="0"/>
              <a:t> </a:t>
            </a:r>
          </a:p>
          <a:p>
            <a:pPr algn="just"/>
            <a:r>
              <a:rPr lang="en-ZA" sz="1600" dirty="0" smtClean="0"/>
              <a:t>Tax </a:t>
            </a:r>
            <a:r>
              <a:rPr lang="en-ZA" sz="1600" dirty="0"/>
              <a:t>practitioners’ tax compliance as a requirement for Recognised Controlling Bodies affiliation and membership is done on an annual basis. There seems to be a mismatch to deregister a practitioner who has been non-compliant for three months during any six months period.</a:t>
            </a:r>
          </a:p>
          <a:p>
            <a:pPr marL="0" indent="0" algn="just">
              <a:spcBef>
                <a:spcPts val="1200"/>
              </a:spcBef>
              <a:buNone/>
            </a:pPr>
            <a:r>
              <a:rPr lang="en-ZA" sz="1600" b="1" i="1" u="sng" dirty="0" smtClean="0"/>
              <a:t>Response</a:t>
            </a:r>
            <a:r>
              <a:rPr lang="en-ZA" sz="1600" dirty="0" smtClean="0"/>
              <a:t> </a:t>
            </a:r>
          </a:p>
          <a:p>
            <a:pPr algn="just"/>
            <a:r>
              <a:rPr lang="en-ZA" sz="1600" u="sng" dirty="0" smtClean="0"/>
              <a:t>Partially accepted</a:t>
            </a:r>
            <a:r>
              <a:rPr lang="en-ZA" sz="1600" u="sng" dirty="0"/>
              <a:t>.</a:t>
            </a:r>
            <a:r>
              <a:rPr lang="en-ZA" sz="1600" dirty="0"/>
              <a:t> See new wording of proposed </a:t>
            </a:r>
            <a:r>
              <a:rPr lang="en-ZA" sz="1600" dirty="0" smtClean="0"/>
              <a:t>amendment.</a:t>
            </a:r>
            <a:endParaRPr lang="en-ZA" sz="1600" dirty="0"/>
          </a:p>
          <a:p>
            <a:pPr marL="0" indent="0">
              <a:buNone/>
            </a:pPr>
            <a:endParaRPr lang="en-ZA"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50</a:t>
            </a:fld>
            <a:endParaRPr lang="en-US" sz="1400" b="0" dirty="0">
              <a:solidFill>
                <a:schemeClr val="tx1"/>
              </a:solidFill>
              <a:latin typeface="+mn-lt"/>
            </a:endParaRPr>
          </a:p>
        </p:txBody>
      </p:sp>
    </p:spTree>
    <p:extLst>
      <p:ext uri="{BB962C8B-B14F-4D97-AF65-F5344CB8AC3E}">
        <p14:creationId xmlns:p14="http://schemas.microsoft.com/office/powerpoint/2010/main" val="30352749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1124744"/>
          </a:xfrm>
        </p:spPr>
        <p:txBody>
          <a:bodyPr/>
          <a:lstStyle/>
          <a:p>
            <a:r>
              <a:rPr lang="en-ZA" sz="2400" dirty="0">
                <a:solidFill>
                  <a:srgbClr val="FFFFFF"/>
                </a:solidFill>
              </a:rPr>
              <a:t>8</a:t>
            </a:r>
            <a:r>
              <a:rPr lang="en-ZA" sz="2400" dirty="0" smtClean="0">
                <a:solidFill>
                  <a:srgbClr val="FFFFFF"/>
                </a:solidFill>
              </a:rPr>
              <a:t>. Deregistration </a:t>
            </a:r>
            <a:r>
              <a:rPr lang="en-ZA" sz="2400" dirty="0">
                <a:solidFill>
                  <a:srgbClr val="FFFFFF"/>
                </a:solidFill>
              </a:rPr>
              <a:t>of tax non-compliant tax practitioners </a:t>
            </a:r>
            <a:r>
              <a:rPr lang="en-ZA" sz="2400" dirty="0" smtClean="0">
                <a:solidFill>
                  <a:srgbClr val="FFFFFF"/>
                </a:solidFill>
              </a:rPr>
              <a:t>(4)</a:t>
            </a:r>
            <a:endParaRPr lang="en-ZA" sz="2400" dirty="0"/>
          </a:p>
        </p:txBody>
      </p:sp>
      <p:sp>
        <p:nvSpPr>
          <p:cNvPr id="3" name="Content Placeholder 2"/>
          <p:cNvSpPr>
            <a:spLocks noGrp="1"/>
          </p:cNvSpPr>
          <p:nvPr>
            <p:ph idx="1"/>
          </p:nvPr>
        </p:nvSpPr>
        <p:spPr/>
        <p:txBody>
          <a:bodyPr/>
          <a:lstStyle/>
          <a:p>
            <a:pPr marL="0" indent="0" algn="just">
              <a:buNone/>
            </a:pPr>
            <a:r>
              <a:rPr lang="en-ZA" sz="1600" b="1" i="1" u="sng" dirty="0" smtClean="0"/>
              <a:t>Comment</a:t>
            </a:r>
            <a:endParaRPr lang="en-ZA" sz="1600" dirty="0" smtClean="0"/>
          </a:p>
          <a:p>
            <a:pPr algn="just"/>
            <a:r>
              <a:rPr lang="en-ZA" sz="1600" dirty="0" smtClean="0"/>
              <a:t>It </a:t>
            </a:r>
            <a:r>
              <a:rPr lang="en-ZA" sz="1600" dirty="0"/>
              <a:t>is submitted that the 6-month period is too short and should be extended to a year in order to cater for extraordinary circumstances.  </a:t>
            </a:r>
            <a:endParaRPr lang="en-ZA" sz="1600" dirty="0" smtClean="0"/>
          </a:p>
          <a:p>
            <a:pPr marL="0" indent="0" algn="just">
              <a:buNone/>
            </a:pPr>
            <a:endParaRPr lang="en-ZA" sz="1600" b="1" i="1" u="sng" dirty="0" smtClean="0"/>
          </a:p>
          <a:p>
            <a:pPr marL="0" indent="0" algn="just">
              <a:buNone/>
            </a:pPr>
            <a:r>
              <a:rPr lang="en-ZA" sz="1600" b="1" i="1" u="sng" dirty="0" smtClean="0"/>
              <a:t>Response</a:t>
            </a:r>
          </a:p>
          <a:p>
            <a:pPr algn="just"/>
            <a:r>
              <a:rPr lang="en-ZA" sz="1600" u="sng" dirty="0" smtClean="0"/>
              <a:t>Accepted</a:t>
            </a:r>
            <a:r>
              <a:rPr lang="en-ZA" sz="1600" u="sng" dirty="0"/>
              <a:t>.</a:t>
            </a:r>
            <a:r>
              <a:rPr lang="en-ZA" sz="1600" dirty="0"/>
              <a:t> See new wording of proposed </a:t>
            </a:r>
            <a:r>
              <a:rPr lang="en-ZA" sz="1600" dirty="0" smtClean="0"/>
              <a:t>amendment.</a:t>
            </a:r>
            <a:endParaRPr lang="en-ZA" sz="1600" dirty="0"/>
          </a:p>
          <a:p>
            <a:pPr marL="0" indent="0" algn="just">
              <a:buNone/>
            </a:pPr>
            <a:endParaRPr lang="en-ZA" sz="1600" dirty="0" smtClean="0"/>
          </a:p>
          <a:p>
            <a:pPr marL="0" indent="0" algn="just">
              <a:buNone/>
            </a:pPr>
            <a:r>
              <a:rPr lang="en-ZA" sz="1600" b="1" i="1" u="sng" dirty="0" smtClean="0"/>
              <a:t>Comment</a:t>
            </a:r>
            <a:endParaRPr lang="en-ZA" sz="1600" dirty="0" smtClean="0"/>
          </a:p>
          <a:p>
            <a:pPr algn="just"/>
            <a:r>
              <a:rPr lang="en-ZA" sz="1600" dirty="0" smtClean="0"/>
              <a:t>There </a:t>
            </a:r>
            <a:r>
              <a:rPr lang="en-ZA" sz="1600" dirty="0"/>
              <a:t>is a significant risk that tax practitioners may be disadvantaged as a result of the systemic SARS issues rendering such tax practitioner as being ‘non-compliant’ with no clear indication as to how the non-compliance arose or how the matter will be resolved, unless a fair procedure exists in relation to these contested positions. </a:t>
            </a:r>
          </a:p>
          <a:p>
            <a:pPr marL="0" indent="0" algn="just">
              <a:buNone/>
            </a:pPr>
            <a:endParaRPr lang="en-ZA" sz="1600" b="1" i="1" u="sng" dirty="0"/>
          </a:p>
          <a:p>
            <a:pPr marL="0" indent="0" algn="just">
              <a:buNone/>
            </a:pPr>
            <a:r>
              <a:rPr lang="en-ZA" sz="1600" b="1" i="1" u="sng" dirty="0" smtClean="0"/>
              <a:t>Response</a:t>
            </a:r>
            <a:r>
              <a:rPr lang="en-ZA" sz="1600" dirty="0" smtClean="0"/>
              <a:t> </a:t>
            </a:r>
          </a:p>
          <a:p>
            <a:pPr algn="just"/>
            <a:r>
              <a:rPr lang="en-ZA" sz="1600" u="sng" dirty="0" smtClean="0"/>
              <a:t>Accepted</a:t>
            </a:r>
            <a:r>
              <a:rPr lang="en-ZA" sz="1600" u="sng" dirty="0"/>
              <a:t>.</a:t>
            </a:r>
            <a:r>
              <a:rPr lang="en-ZA" sz="1600" dirty="0"/>
              <a:t> Under the new wording of the proposed amendment, tax practitioners will be given the opportunity to show that they are in fact compliant.</a:t>
            </a:r>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51</a:t>
            </a:fld>
            <a:endParaRPr lang="en-US" sz="1400" b="0" dirty="0">
              <a:solidFill>
                <a:schemeClr val="tx1"/>
              </a:solidFill>
              <a:latin typeface="+mn-lt"/>
            </a:endParaRPr>
          </a:p>
        </p:txBody>
      </p:sp>
    </p:spTree>
    <p:extLst>
      <p:ext uri="{BB962C8B-B14F-4D97-AF65-F5344CB8AC3E}">
        <p14:creationId xmlns:p14="http://schemas.microsoft.com/office/powerpoint/2010/main" val="19797629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z="3200" dirty="0" smtClean="0">
                <a:solidFill>
                  <a:schemeClr val="tx1"/>
                </a:solidFill>
              </a:rPr>
              <a:t>Questions ?</a:t>
            </a:r>
            <a:endParaRPr lang="en-US" sz="3200" dirty="0">
              <a:solidFill>
                <a:schemeClr val="tx1"/>
              </a:solidFill>
            </a:endParaRPr>
          </a:p>
        </p:txBody>
      </p:sp>
      <p:sp>
        <p:nvSpPr>
          <p:cNvPr id="6" name="Text Placeholder 5"/>
          <p:cNvSpPr>
            <a:spLocks noGrp="1"/>
          </p:cNvSpPr>
          <p:nvPr>
            <p:ph type="body" idx="1"/>
          </p:nvPr>
        </p:nvSpPr>
        <p:spPr/>
        <p:txBody>
          <a:bodyPr/>
          <a:lstStyle/>
          <a:p>
            <a:pPr algn="ctr"/>
            <a:r>
              <a:rPr lang="en-US" sz="4000" b="1" dirty="0" smtClean="0"/>
              <a:t>Thank you</a:t>
            </a:r>
          </a:p>
          <a:p>
            <a:pPr algn="ctr"/>
            <a:endParaRPr lang="en-US" sz="4000" b="1"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52</a:t>
            </a:fld>
            <a:endParaRPr lang="en-US" sz="1400" b="0" dirty="0">
              <a:solidFill>
                <a:schemeClr val="tx1"/>
              </a:solidFill>
              <a:latin typeface="+mn-lt"/>
            </a:endParaRPr>
          </a:p>
        </p:txBody>
      </p:sp>
    </p:spTree>
    <p:extLst>
      <p:ext uri="{BB962C8B-B14F-4D97-AF65-F5344CB8AC3E}">
        <p14:creationId xmlns:p14="http://schemas.microsoft.com/office/powerpoint/2010/main" val="247070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000" b="1" dirty="0" smtClean="0"/>
              <a:t>1. Removing taxable benefit in relation to low or interest free loans granted to low income earning employees for low cost housing</a:t>
            </a:r>
            <a:endParaRPr lang="en-US" sz="2000" dirty="0"/>
          </a:p>
        </p:txBody>
      </p:sp>
      <p:sp>
        <p:nvSpPr>
          <p:cNvPr id="3" name="Content Placeholder 2"/>
          <p:cNvSpPr>
            <a:spLocks noGrp="1"/>
          </p:cNvSpPr>
          <p:nvPr>
            <p:ph idx="1"/>
          </p:nvPr>
        </p:nvSpPr>
        <p:spPr>
          <a:xfrm>
            <a:off x="152400" y="1295400"/>
            <a:ext cx="8884096" cy="5157936"/>
          </a:xfrm>
        </p:spPr>
        <p:txBody>
          <a:bodyPr/>
          <a:lstStyle/>
          <a:p>
            <a:pPr marL="285750" lvl="2" indent="-285750" algn="just"/>
            <a:r>
              <a:rPr lang="en-US" sz="1400" dirty="0"/>
              <a:t>In 2014, changes were made in the Income Tax Act to remove the taxable fringe benefit in respect of employer provided housing for the benefit of low income earning employees, provided that the employees’ remuneration does not exceed R250 000 per annum and the low cost housing has a market value not exceeding R450 000.  </a:t>
            </a:r>
            <a:endParaRPr lang="en-US" sz="1400" dirty="0" smtClean="0"/>
          </a:p>
          <a:p>
            <a:pPr marL="285750" lvl="2" indent="-285750" algn="just"/>
            <a:r>
              <a:rPr lang="en-US" sz="1400" dirty="0" smtClean="0"/>
              <a:t>However</a:t>
            </a:r>
            <a:r>
              <a:rPr lang="en-US" sz="1400" dirty="0"/>
              <a:t>, the 2014 changes do not apply in cases where a low income earning employee receives a loan from the employer to fund the acquisition of low cost housing.  </a:t>
            </a:r>
            <a:endParaRPr lang="en-US" sz="1400" dirty="0" smtClean="0"/>
          </a:p>
          <a:p>
            <a:pPr marL="285750" lvl="2" indent="-285750" algn="just"/>
            <a:r>
              <a:rPr lang="en-US" sz="1400" dirty="0" smtClean="0"/>
              <a:t>The 2018 </a:t>
            </a:r>
            <a:r>
              <a:rPr lang="en-US" sz="1400" dirty="0"/>
              <a:t>Draft TLAB proposes to remove the taxable fringe benefit in respect of low/ interest free loans not exceeding R450 000 provided by an employer to a low income earning employee with remuneration not exceeding R250 000 per annum, provided that the loan is granted solely for the acquisition of housing.</a:t>
            </a:r>
            <a:endParaRPr lang="en-ZA" sz="1400" dirty="0"/>
          </a:p>
          <a:p>
            <a:pPr marL="0" indent="0">
              <a:buNone/>
            </a:pPr>
            <a:r>
              <a:rPr lang="en-ZA" sz="1400" b="1" i="1" u="sng" dirty="0"/>
              <a:t>Comment</a:t>
            </a:r>
            <a:r>
              <a:rPr lang="en-ZA" sz="1400" b="1" u="sng" dirty="0"/>
              <a:t>: </a:t>
            </a:r>
            <a:endParaRPr lang="en-ZA" sz="1400" b="1" u="sng" dirty="0" smtClean="0"/>
          </a:p>
          <a:p>
            <a:pPr marL="285750"/>
            <a:r>
              <a:rPr lang="en-ZA" sz="1400" dirty="0" smtClean="0"/>
              <a:t>The</a:t>
            </a:r>
            <a:r>
              <a:rPr lang="en-ZA" sz="1400" b="1" dirty="0" smtClean="0"/>
              <a:t> </a:t>
            </a:r>
            <a:r>
              <a:rPr lang="en-ZA" sz="1400" dirty="0"/>
              <a:t>requirement that the market value of the immovable property acquired does not exceed R450,000 should be removed as the other monetary limit (remuneration proxy of R250 000) should suffice. Further to the above, it is often found that houses in remote areas such as mining town are valued higher due to scarcity of houses. </a:t>
            </a:r>
          </a:p>
          <a:p>
            <a:pPr marL="0" indent="0">
              <a:buNone/>
            </a:pPr>
            <a:r>
              <a:rPr lang="en-ZA" sz="1400" dirty="0"/>
              <a:t> </a:t>
            </a:r>
            <a:r>
              <a:rPr lang="en-ZA" sz="1400" b="1" i="1" u="sng" dirty="0" smtClean="0"/>
              <a:t>Response</a:t>
            </a:r>
            <a:r>
              <a:rPr lang="en-ZA" sz="1400" b="1" i="1" u="sng" dirty="0"/>
              <a:t>:</a:t>
            </a:r>
            <a:r>
              <a:rPr lang="en-ZA" sz="1400" b="1" u="sng" dirty="0"/>
              <a:t> </a:t>
            </a:r>
            <a:endParaRPr lang="en-ZA" sz="1400" b="1" u="sng" dirty="0" smtClean="0"/>
          </a:p>
          <a:p>
            <a:r>
              <a:rPr lang="en-ZA" sz="1400" u="sng" dirty="0" smtClean="0"/>
              <a:t>Not </a:t>
            </a:r>
            <a:r>
              <a:rPr lang="en-ZA" sz="1400" u="sng" dirty="0"/>
              <a:t>accepted</a:t>
            </a:r>
            <a:r>
              <a:rPr lang="en-ZA" sz="1400" dirty="0"/>
              <a:t>. When the legislation was first introduced in 2014, the policy intent was to afford low income earning employees the ability to acquire low-cost housing. Removing the limitation on the market value of the property deviates from the Government’s initial policy intention as it would make it possible for all </a:t>
            </a:r>
            <a:r>
              <a:rPr lang="en-ZA" sz="1400" dirty="0" smtClean="0"/>
              <a:t>low </a:t>
            </a:r>
            <a:r>
              <a:rPr lang="en-ZA" sz="1400" dirty="0"/>
              <a:t>income earning </a:t>
            </a:r>
            <a:r>
              <a:rPr lang="en-ZA" sz="1400" dirty="0" smtClean="0"/>
              <a:t>employees </a:t>
            </a:r>
            <a:r>
              <a:rPr lang="en-ZA" sz="1400" dirty="0"/>
              <a:t>to acquire housing other than low-cost housing. </a:t>
            </a:r>
          </a:p>
          <a:p>
            <a:pPr marL="0" indent="0">
              <a:buNone/>
            </a:pPr>
            <a:r>
              <a:rPr lang="en-ZA" sz="1400" i="1" dirty="0"/>
              <a:t> </a:t>
            </a: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6</a:t>
            </a:fld>
            <a:endParaRPr lang="en-US" sz="1400" b="0" dirty="0">
              <a:solidFill>
                <a:schemeClr val="tx1"/>
              </a:solidFill>
              <a:latin typeface="+mn-lt"/>
            </a:endParaRPr>
          </a:p>
        </p:txBody>
      </p:sp>
    </p:spTree>
    <p:extLst>
      <p:ext uri="{BB962C8B-B14F-4D97-AF65-F5344CB8AC3E}">
        <p14:creationId xmlns:p14="http://schemas.microsoft.com/office/powerpoint/2010/main" val="1719688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000" b="1" dirty="0" smtClean="0"/>
              <a:t>1. Removing taxable benefit in relation to low or interest free loans granted to low income earning employees for low cost housing</a:t>
            </a:r>
            <a:endParaRPr lang="en-US" sz="2000" dirty="0"/>
          </a:p>
        </p:txBody>
      </p:sp>
      <p:sp>
        <p:nvSpPr>
          <p:cNvPr id="3" name="Content Placeholder 2"/>
          <p:cNvSpPr>
            <a:spLocks noGrp="1"/>
          </p:cNvSpPr>
          <p:nvPr>
            <p:ph idx="1"/>
          </p:nvPr>
        </p:nvSpPr>
        <p:spPr>
          <a:xfrm>
            <a:off x="152400" y="1295400"/>
            <a:ext cx="8884096" cy="5157936"/>
          </a:xfrm>
        </p:spPr>
        <p:txBody>
          <a:bodyPr/>
          <a:lstStyle/>
          <a:p>
            <a:pPr marL="0" indent="0">
              <a:buNone/>
            </a:pPr>
            <a:r>
              <a:rPr lang="en-ZA" sz="1400" b="1" i="1" u="sng" dirty="0" smtClean="0"/>
              <a:t>Comment</a:t>
            </a:r>
            <a:r>
              <a:rPr lang="en-ZA" sz="1400" b="1" u="sng" dirty="0"/>
              <a:t>: </a:t>
            </a:r>
            <a:endParaRPr lang="en-ZA" sz="1400" b="1" u="sng" dirty="0" smtClean="0"/>
          </a:p>
          <a:p>
            <a:r>
              <a:rPr lang="en-ZA" sz="1400" dirty="0" smtClean="0"/>
              <a:t>As </a:t>
            </a:r>
            <a:r>
              <a:rPr lang="en-ZA" sz="1400" dirty="0"/>
              <a:t>the draft legislation currently reads, there is a loophole as there is no requirement that the employee actually occupy the property. </a:t>
            </a:r>
          </a:p>
          <a:p>
            <a:pPr marL="0" indent="0">
              <a:buNone/>
            </a:pPr>
            <a:r>
              <a:rPr lang="en-ZA" sz="1400" i="1" dirty="0"/>
              <a:t> </a:t>
            </a:r>
            <a:r>
              <a:rPr lang="en-ZA" sz="1400" b="1" i="1" u="sng" dirty="0" smtClean="0"/>
              <a:t>Response</a:t>
            </a:r>
            <a:r>
              <a:rPr lang="en-ZA" sz="1400" b="1" u="sng" dirty="0"/>
              <a:t>: </a:t>
            </a:r>
            <a:endParaRPr lang="en-ZA" sz="1400" b="1" u="sng" dirty="0" smtClean="0"/>
          </a:p>
          <a:p>
            <a:r>
              <a:rPr lang="en-ZA" sz="1400" u="sng" dirty="0" smtClean="0"/>
              <a:t>Accepted</a:t>
            </a:r>
            <a:r>
              <a:rPr lang="en-ZA" sz="1400" u="sng" dirty="0"/>
              <a:t>.</a:t>
            </a:r>
            <a:r>
              <a:rPr lang="en-ZA" sz="1400" dirty="0"/>
              <a:t> In order to close this loophole, the requirement with regards to whether the accommodation is required to be the employee’s primary residence or whether it is sufficient for it to be occupied by the employee’s relative(s) is being considered.  </a:t>
            </a:r>
          </a:p>
          <a:p>
            <a:pPr marL="0" indent="0">
              <a:buNone/>
            </a:pPr>
            <a:r>
              <a:rPr lang="en-ZA" sz="1400" dirty="0"/>
              <a:t> </a:t>
            </a:r>
            <a:r>
              <a:rPr lang="en-ZA" sz="1400" b="1" i="1" u="sng" dirty="0" smtClean="0"/>
              <a:t>Comment</a:t>
            </a:r>
            <a:r>
              <a:rPr lang="en-ZA" sz="1400" b="1" u="sng" dirty="0" smtClean="0"/>
              <a:t>:</a:t>
            </a:r>
          </a:p>
          <a:p>
            <a:r>
              <a:rPr lang="en-ZA" sz="1400" b="1" dirty="0" smtClean="0"/>
              <a:t> </a:t>
            </a:r>
            <a:r>
              <a:rPr lang="en-ZA" sz="1400" dirty="0"/>
              <a:t>Unlike with current paragraph 5(3A) of the </a:t>
            </a:r>
            <a:r>
              <a:rPr lang="en-ZA" sz="1400" dirty="0" smtClean="0"/>
              <a:t>Seventh Schedule </a:t>
            </a:r>
            <a:r>
              <a:rPr lang="en-ZA" sz="1400" dirty="0"/>
              <a:t>dealing with zero</a:t>
            </a:r>
            <a:r>
              <a:rPr lang="en-US" sz="1400" dirty="0"/>
              <a:t> taxable fringe benefit in respect of employer provided low cost housing for the benefit of low income earning employees, </a:t>
            </a:r>
            <a:r>
              <a:rPr lang="en-ZA" sz="1400" dirty="0" smtClean="0"/>
              <a:t>there </a:t>
            </a:r>
            <a:r>
              <a:rPr lang="en-ZA" sz="1400" dirty="0"/>
              <a:t>is no connected person exclusion in the proposed amendments in the 2018 Draft TLAB.  </a:t>
            </a:r>
          </a:p>
          <a:p>
            <a:pPr marL="0" indent="0">
              <a:buNone/>
            </a:pPr>
            <a:r>
              <a:rPr lang="en-ZA" sz="1400" i="1" dirty="0"/>
              <a:t> </a:t>
            </a:r>
            <a:r>
              <a:rPr lang="en-ZA" sz="1400" b="1" i="1" u="sng" dirty="0" smtClean="0"/>
              <a:t>Response</a:t>
            </a:r>
            <a:r>
              <a:rPr lang="en-ZA" sz="1400" b="1" u="sng" dirty="0"/>
              <a:t>: </a:t>
            </a:r>
            <a:endParaRPr lang="en-ZA" sz="1400" b="1" u="sng" dirty="0" smtClean="0"/>
          </a:p>
          <a:p>
            <a:r>
              <a:rPr lang="en-ZA" sz="1400" u="sng" dirty="0" smtClean="0"/>
              <a:t>Accepted</a:t>
            </a:r>
            <a:r>
              <a:rPr lang="en-ZA" sz="1400" u="sng" dirty="0"/>
              <a:t>.</a:t>
            </a:r>
            <a:r>
              <a:rPr lang="en-ZA" sz="1400" dirty="0"/>
              <a:t> The connected person exclusion similar to the current paragraph 5(3A) of the </a:t>
            </a:r>
            <a:r>
              <a:rPr lang="en-ZA" sz="1400" dirty="0" smtClean="0"/>
              <a:t>Seventh Schedule </a:t>
            </a:r>
            <a:r>
              <a:rPr lang="en-ZA" sz="1400" dirty="0"/>
              <a:t>will be included so as to avoid abuse. </a:t>
            </a:r>
          </a:p>
          <a:p>
            <a:pPr marL="0" lvl="2" indent="0" algn="just">
              <a:buNone/>
            </a:pPr>
            <a:endParaRPr lang="en-US"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7</a:t>
            </a:fld>
            <a:endParaRPr lang="en-US" sz="1400" b="0" dirty="0">
              <a:solidFill>
                <a:schemeClr val="tx1"/>
              </a:solidFill>
              <a:latin typeface="+mn-lt"/>
            </a:endParaRPr>
          </a:p>
        </p:txBody>
      </p:sp>
    </p:spTree>
    <p:extLst>
      <p:ext uri="{BB962C8B-B14F-4D97-AF65-F5344CB8AC3E}">
        <p14:creationId xmlns:p14="http://schemas.microsoft.com/office/powerpoint/2010/main" val="1546607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000" b="1" dirty="0" smtClean="0"/>
              <a:t>2. Tax treatment of transfers to pension preservation or provident preservation funds after reaching normal retirement age but before retirement date</a:t>
            </a:r>
            <a:endParaRPr lang="en-US" sz="2000" dirty="0"/>
          </a:p>
        </p:txBody>
      </p:sp>
      <p:sp>
        <p:nvSpPr>
          <p:cNvPr id="3" name="Content Placeholder 2"/>
          <p:cNvSpPr>
            <a:spLocks noGrp="1"/>
          </p:cNvSpPr>
          <p:nvPr>
            <p:ph idx="1"/>
          </p:nvPr>
        </p:nvSpPr>
        <p:spPr>
          <a:xfrm>
            <a:off x="152400" y="1295400"/>
            <a:ext cx="8884096" cy="5157936"/>
          </a:xfrm>
        </p:spPr>
        <p:txBody>
          <a:bodyPr/>
          <a:lstStyle/>
          <a:p>
            <a:pPr marL="285750" lvl="2" indent="-285750" algn="just"/>
            <a:r>
              <a:rPr lang="en-US" sz="1400" dirty="0"/>
              <a:t>In 2017, changes were made in the Income Tax Act to allow employees (who are members of the fund) to transfer their benefits from a pension or provident fund into a retirement annuity fund on or after reaching normal retirement age, as defined in the rules of the fund, but before an election to retire is made by such employee (member of the fund). </a:t>
            </a:r>
            <a:endParaRPr lang="en-US" sz="1400" dirty="0" smtClean="0"/>
          </a:p>
          <a:p>
            <a:pPr marL="285750" lvl="2" indent="-285750" algn="just"/>
            <a:r>
              <a:rPr lang="en-US" sz="1400" dirty="0" smtClean="0"/>
              <a:t>Transfers </a:t>
            </a:r>
            <a:r>
              <a:rPr lang="en-US" sz="1400" dirty="0"/>
              <a:t>to pension preservation and provident preservation funds were excluded as it was considered that it would be administratively burdensome. </a:t>
            </a:r>
            <a:endParaRPr lang="en-US" sz="1400" dirty="0" smtClean="0"/>
          </a:p>
          <a:p>
            <a:pPr marL="285750" lvl="2" indent="-285750" algn="just"/>
            <a:r>
              <a:rPr lang="en-US" sz="1400" dirty="0" smtClean="0"/>
              <a:t>In </a:t>
            </a:r>
            <a:r>
              <a:rPr lang="en-US" sz="1400" dirty="0"/>
              <a:t>order to address these aspects, it is proposed that amendments be made </a:t>
            </a:r>
            <a:r>
              <a:rPr lang="en-US" sz="1400" dirty="0" smtClean="0"/>
              <a:t>to </a:t>
            </a:r>
            <a:r>
              <a:rPr lang="en-US" sz="1400" dirty="0"/>
              <a:t>allow for transfers from a pension or provident fund to a pension preservation or provident preservation </a:t>
            </a:r>
            <a:r>
              <a:rPr lang="en-US" sz="1400" dirty="0" smtClean="0"/>
              <a:t>fund, respectively, </a:t>
            </a:r>
            <a:r>
              <a:rPr lang="en-US" sz="1400" dirty="0"/>
              <a:t>on or after reaching normal retirement date as defined in the rules of the fund, but before an election to retire.     </a:t>
            </a:r>
            <a:endParaRPr lang="en-ZA" sz="1400" dirty="0"/>
          </a:p>
          <a:p>
            <a:pPr marL="0" indent="0">
              <a:buNone/>
            </a:pPr>
            <a:r>
              <a:rPr lang="en-ZA" sz="1400" b="1" i="1" u="sng" dirty="0" smtClean="0"/>
              <a:t>Comment</a:t>
            </a:r>
            <a:r>
              <a:rPr lang="en-ZA" sz="1400" b="1" u="sng" dirty="0"/>
              <a:t>: </a:t>
            </a:r>
            <a:endParaRPr lang="en-ZA" sz="1400" b="1" u="sng" dirty="0" smtClean="0"/>
          </a:p>
          <a:p>
            <a:r>
              <a:rPr lang="en-ZA" sz="1400" dirty="0" smtClean="0"/>
              <a:t>Due </a:t>
            </a:r>
            <a:r>
              <a:rPr lang="en-ZA" sz="1400" dirty="0"/>
              <a:t>to the fact that amounts transferred cannot be withdrawn as single a lump sum, fund members must be allowed to transfer from pension funds to provident preservation funds. </a:t>
            </a:r>
          </a:p>
          <a:p>
            <a:pPr marL="0" indent="0">
              <a:buNone/>
            </a:pPr>
            <a:r>
              <a:rPr lang="en-ZA" sz="1400" i="1" dirty="0"/>
              <a:t> </a:t>
            </a:r>
            <a:r>
              <a:rPr lang="en-ZA" sz="1400" b="1" i="1" u="sng" dirty="0" smtClean="0"/>
              <a:t>Response</a:t>
            </a:r>
            <a:r>
              <a:rPr lang="en-ZA" sz="1400" b="1" u="sng" dirty="0"/>
              <a:t>: </a:t>
            </a:r>
            <a:endParaRPr lang="en-ZA" sz="1400" b="1" u="sng" dirty="0" smtClean="0"/>
          </a:p>
          <a:p>
            <a:r>
              <a:rPr lang="en-ZA" sz="1400" u="sng" dirty="0" smtClean="0"/>
              <a:t>Not </a:t>
            </a:r>
            <a:r>
              <a:rPr lang="en-ZA" sz="1400" u="sng" dirty="0"/>
              <a:t>accepted</a:t>
            </a:r>
            <a:r>
              <a:rPr lang="en-ZA" sz="1400" dirty="0"/>
              <a:t>. The NEDLAC discussions regarding </a:t>
            </a:r>
            <a:r>
              <a:rPr lang="en-ZA" sz="1400" dirty="0" err="1"/>
              <a:t>annuitisation</a:t>
            </a:r>
            <a:r>
              <a:rPr lang="en-ZA" sz="1400" dirty="0"/>
              <a:t> for provident fund members are still </a:t>
            </a:r>
            <a:r>
              <a:rPr lang="en-ZA" sz="1400" dirty="0" err="1"/>
              <a:t>ongoing</a:t>
            </a:r>
            <a:r>
              <a:rPr lang="en-ZA" sz="1400" dirty="0"/>
              <a:t>. The prospect of considering transfers from pension funds to provident preservation funds can only be considered once the NEDLAC process is completed. </a:t>
            </a:r>
            <a:endParaRPr lang="en-ZA" sz="1400" dirty="0" smtClean="0"/>
          </a:p>
          <a:p>
            <a:pPr marL="0" indent="0">
              <a:buNone/>
            </a:pPr>
            <a:r>
              <a:rPr lang="en-ZA" sz="1400" b="1" i="1" u="sng" dirty="0"/>
              <a:t>Comment</a:t>
            </a:r>
            <a:r>
              <a:rPr lang="en-ZA" sz="1400" b="1" u="sng" dirty="0"/>
              <a:t>: </a:t>
            </a:r>
          </a:p>
          <a:p>
            <a:r>
              <a:rPr lang="en-ZA" sz="1400" dirty="0"/>
              <a:t>Clarity is requested as to whether or not the restriction on the ability to make a once-off withdrawal once retirement benefits have been transferred applies to both the capital and interest component as well.</a:t>
            </a:r>
          </a:p>
          <a:p>
            <a:pPr marL="0" indent="0">
              <a:buNone/>
            </a:pPr>
            <a:r>
              <a:rPr lang="en-ZA" sz="1400" dirty="0"/>
              <a:t> </a:t>
            </a:r>
            <a:r>
              <a:rPr lang="en-ZA" sz="1400" b="1" i="1" u="sng" dirty="0"/>
              <a:t>Response:</a:t>
            </a:r>
            <a:r>
              <a:rPr lang="en-ZA" sz="1400" b="1" u="sng" dirty="0"/>
              <a:t> </a:t>
            </a:r>
          </a:p>
          <a:p>
            <a:r>
              <a:rPr lang="en-ZA" sz="1400" u="sng" dirty="0"/>
              <a:t>Noted. </a:t>
            </a:r>
            <a:r>
              <a:rPr lang="en-ZA" sz="1400" dirty="0"/>
              <a:t>The restriction applies to both interest and capital. </a:t>
            </a:r>
          </a:p>
          <a:p>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8</a:t>
            </a:fld>
            <a:endParaRPr lang="en-US" sz="1400" b="0" dirty="0">
              <a:solidFill>
                <a:schemeClr val="tx1"/>
              </a:solidFill>
              <a:latin typeface="+mn-lt"/>
            </a:endParaRPr>
          </a:p>
        </p:txBody>
      </p:sp>
    </p:spTree>
    <p:extLst>
      <p:ext uri="{BB962C8B-B14F-4D97-AF65-F5344CB8AC3E}">
        <p14:creationId xmlns:p14="http://schemas.microsoft.com/office/powerpoint/2010/main" val="3273027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8080" cy="838200"/>
          </a:xfrm>
        </p:spPr>
        <p:txBody>
          <a:bodyPr/>
          <a:lstStyle/>
          <a:p>
            <a:pPr lvl="0"/>
            <a:r>
              <a:rPr lang="en-ZA" sz="2000" b="1" dirty="0" smtClean="0"/>
              <a:t>2. Tax treatment of transfers to pension preservation or provident preservation funds after reaching normal retirement age but before retirement date</a:t>
            </a:r>
            <a:endParaRPr lang="en-US" sz="2000" dirty="0"/>
          </a:p>
        </p:txBody>
      </p:sp>
      <p:sp>
        <p:nvSpPr>
          <p:cNvPr id="3" name="Content Placeholder 2"/>
          <p:cNvSpPr>
            <a:spLocks noGrp="1"/>
          </p:cNvSpPr>
          <p:nvPr>
            <p:ph idx="1"/>
          </p:nvPr>
        </p:nvSpPr>
        <p:spPr>
          <a:xfrm>
            <a:off x="152400" y="1196752"/>
            <a:ext cx="8884096" cy="5256584"/>
          </a:xfrm>
        </p:spPr>
        <p:txBody>
          <a:bodyPr/>
          <a:lstStyle/>
          <a:p>
            <a:pPr marL="0" indent="0">
              <a:buNone/>
            </a:pPr>
            <a:r>
              <a:rPr lang="en-ZA" sz="1400" dirty="0"/>
              <a:t> </a:t>
            </a:r>
            <a:r>
              <a:rPr lang="en-ZA" sz="1400" b="1" i="1" u="sng" dirty="0" smtClean="0"/>
              <a:t>Comment</a:t>
            </a:r>
            <a:r>
              <a:rPr lang="en-ZA" sz="1400" b="1" u="sng" dirty="0"/>
              <a:t>: </a:t>
            </a:r>
            <a:endParaRPr lang="en-ZA" sz="1400" b="1" u="sng" dirty="0" smtClean="0"/>
          </a:p>
          <a:p>
            <a:r>
              <a:rPr lang="en-ZA" sz="1400" dirty="0" smtClean="0"/>
              <a:t>Members </a:t>
            </a:r>
            <a:r>
              <a:rPr lang="en-ZA" sz="1400" dirty="0"/>
              <a:t>must be afforded the ability to make multiple tax free transfers between preservation funds, provided they have not yet made the election to retire. </a:t>
            </a:r>
          </a:p>
          <a:p>
            <a:pPr marL="0" indent="0">
              <a:buNone/>
            </a:pPr>
            <a:r>
              <a:rPr lang="en-ZA" sz="1400" dirty="0"/>
              <a:t> </a:t>
            </a:r>
            <a:r>
              <a:rPr lang="en-ZA" sz="1400" b="1" i="1" u="sng" dirty="0" smtClean="0"/>
              <a:t>Response</a:t>
            </a:r>
            <a:r>
              <a:rPr lang="en-ZA" sz="1400" b="1" i="1" u="sng" dirty="0"/>
              <a:t>:</a:t>
            </a:r>
            <a:r>
              <a:rPr lang="en-ZA" sz="1400" b="1" u="sng" dirty="0"/>
              <a:t> </a:t>
            </a:r>
            <a:endParaRPr lang="en-ZA" sz="1400" b="1" u="sng" dirty="0" smtClean="0"/>
          </a:p>
          <a:p>
            <a:r>
              <a:rPr lang="en-ZA" sz="1400" u="sng" dirty="0" smtClean="0"/>
              <a:t>Not </a:t>
            </a:r>
            <a:r>
              <a:rPr lang="en-ZA" sz="1400" u="sng" dirty="0"/>
              <a:t>accepted.</a:t>
            </a:r>
            <a:r>
              <a:rPr lang="en-ZA" sz="1400" dirty="0"/>
              <a:t> It will be difficult to afford members the ability to make multiple tax free transfers between preservation funds as the ability to efficiently track multiple transfers remains a concern for Government. </a:t>
            </a:r>
          </a:p>
          <a:p>
            <a:pPr marL="0" indent="0">
              <a:buNone/>
            </a:pPr>
            <a:r>
              <a:rPr lang="en-ZA" sz="1400" dirty="0"/>
              <a:t> </a:t>
            </a:r>
            <a:r>
              <a:rPr lang="en-ZA" sz="1400" b="1" i="1" u="sng" dirty="0" smtClean="0"/>
              <a:t>Comment</a:t>
            </a:r>
            <a:r>
              <a:rPr lang="en-ZA" sz="1400" b="1" u="sng" dirty="0"/>
              <a:t>: </a:t>
            </a:r>
            <a:endParaRPr lang="en-ZA" sz="1400" b="1" u="sng" dirty="0" smtClean="0"/>
          </a:p>
          <a:p>
            <a:r>
              <a:rPr lang="en-ZA" sz="1400" dirty="0" smtClean="0"/>
              <a:t>Members </a:t>
            </a:r>
            <a:r>
              <a:rPr lang="en-ZA" sz="1400" dirty="0"/>
              <a:t>must be afforded the ability to make tax-free transfers from a retirement annuity into an occupational retirement fund. </a:t>
            </a:r>
          </a:p>
          <a:p>
            <a:pPr marL="0" indent="0">
              <a:buNone/>
            </a:pPr>
            <a:r>
              <a:rPr lang="en-ZA" sz="1400" b="1" u="sng" dirty="0"/>
              <a:t> </a:t>
            </a:r>
            <a:r>
              <a:rPr lang="en-ZA" sz="1400" b="1" i="1" u="sng" dirty="0" smtClean="0"/>
              <a:t>Response</a:t>
            </a:r>
            <a:r>
              <a:rPr lang="en-ZA" sz="1400" b="1" i="1" u="sng" dirty="0"/>
              <a:t>:</a:t>
            </a:r>
            <a:r>
              <a:rPr lang="en-ZA" sz="1400" b="1" u="sng" dirty="0"/>
              <a:t> </a:t>
            </a:r>
            <a:endParaRPr lang="en-ZA" sz="1400" b="1" u="sng" dirty="0" smtClean="0"/>
          </a:p>
          <a:p>
            <a:r>
              <a:rPr lang="en-ZA" sz="1400" u="sng" dirty="0" smtClean="0"/>
              <a:t>Not </a:t>
            </a:r>
            <a:r>
              <a:rPr lang="en-ZA" sz="1400" u="sng" dirty="0"/>
              <a:t>accepted.</a:t>
            </a:r>
            <a:r>
              <a:rPr lang="en-ZA" sz="1400" dirty="0"/>
              <a:t> The Government’s policy intention of disallowing tax-free transfers from a retirement annuity fund into an occupational retirement fund has not changed.  </a:t>
            </a:r>
          </a:p>
          <a:p>
            <a:pPr marL="0" indent="0">
              <a:buNone/>
            </a:pPr>
            <a:r>
              <a:rPr lang="en-ZA" sz="1400" dirty="0"/>
              <a:t> </a:t>
            </a:r>
            <a:r>
              <a:rPr lang="en-ZA" sz="1400" b="1" i="1" u="sng" dirty="0" smtClean="0"/>
              <a:t>Comment</a:t>
            </a:r>
            <a:r>
              <a:rPr lang="en-ZA" sz="1400" b="1" u="sng" dirty="0"/>
              <a:t>: </a:t>
            </a:r>
            <a:endParaRPr lang="en-ZA" sz="1400" b="1" u="sng" dirty="0" smtClean="0"/>
          </a:p>
          <a:p>
            <a:r>
              <a:rPr lang="en-ZA" sz="1400" dirty="0" smtClean="0"/>
              <a:t>Clarity </a:t>
            </a:r>
            <a:r>
              <a:rPr lang="en-ZA" sz="1400" dirty="0"/>
              <a:t>requested as to when the provisions governing the </a:t>
            </a:r>
            <a:r>
              <a:rPr lang="en-ZA" sz="1400" dirty="0" err="1"/>
              <a:t>annuatisation</a:t>
            </a:r>
            <a:r>
              <a:rPr lang="en-ZA" sz="1400" dirty="0"/>
              <a:t> of provident funds are likely to come into effect. In the event that the effective date of 1 March 2019 still stands, further deferral is requested so as to provide industry ample time to make system changes as well as changes to fund rules.  </a:t>
            </a:r>
          </a:p>
          <a:p>
            <a:pPr marL="0" indent="0">
              <a:buNone/>
            </a:pPr>
            <a:r>
              <a:rPr lang="en-ZA" sz="1400" i="1" dirty="0"/>
              <a:t> </a:t>
            </a:r>
            <a:r>
              <a:rPr lang="en-ZA" sz="1400" b="1" i="1" u="sng" dirty="0" smtClean="0"/>
              <a:t>Response</a:t>
            </a:r>
            <a:r>
              <a:rPr lang="en-ZA" sz="1400" b="1" u="sng" dirty="0"/>
              <a:t>: </a:t>
            </a:r>
            <a:endParaRPr lang="en-ZA" sz="1400" b="1" u="sng" dirty="0" smtClean="0"/>
          </a:p>
          <a:p>
            <a:r>
              <a:rPr lang="en-ZA" sz="1400" u="sng" dirty="0" smtClean="0"/>
              <a:t>Noted</a:t>
            </a:r>
            <a:r>
              <a:rPr lang="en-ZA" sz="1400" dirty="0"/>
              <a:t>. The 2018 Draft TLAB does not contain amendments related to </a:t>
            </a:r>
            <a:r>
              <a:rPr lang="en-ZA" sz="1400" dirty="0" err="1"/>
              <a:t>annuitisation</a:t>
            </a:r>
            <a:r>
              <a:rPr lang="en-ZA" sz="1400" dirty="0"/>
              <a:t> for provident fund members.  </a:t>
            </a:r>
            <a:r>
              <a:rPr lang="en-GB" sz="1400" dirty="0"/>
              <a:t>The process of consultation with NEDLAC is still </a:t>
            </a:r>
            <a:r>
              <a:rPr lang="en-GB" sz="1400" dirty="0" err="1"/>
              <a:t>ongoing</a:t>
            </a:r>
            <a:r>
              <a:rPr lang="en-GB" sz="1400" dirty="0"/>
              <a:t>, and an interim agreement on an approach to retirement reform with timelines is expected shortly.  Government will introduce further legislative amendments shifting the effective date of 1 March 2019 by one or two years, in line with the NEDLAC constituencies' recommendation. An agreement on this recommendation is expected to be reached before the end October </a:t>
            </a:r>
            <a:r>
              <a:rPr lang="en-GB" sz="1400" dirty="0" smtClean="0"/>
              <a:t>2018</a:t>
            </a:r>
            <a:endParaRPr lang="en-ZA" sz="1400" dirty="0"/>
          </a:p>
        </p:txBody>
      </p:sp>
      <p:sp>
        <p:nvSpPr>
          <p:cNvPr id="4" name="Slide Number Placeholder 3"/>
          <p:cNvSpPr>
            <a:spLocks noGrp="1"/>
          </p:cNvSpPr>
          <p:nvPr>
            <p:ph type="sldNum" sz="quarter" idx="12"/>
          </p:nvPr>
        </p:nvSpPr>
        <p:spPr/>
        <p:txBody>
          <a:bodyPr/>
          <a:lstStyle/>
          <a:p>
            <a:pPr>
              <a:defRPr/>
            </a:pPr>
            <a:fld id="{17112744-0DE5-4B79-9E3D-AD5ADDEE4612}" type="slidenum">
              <a:rPr lang="en-US" smtClean="0"/>
              <a:pPr>
                <a:defRPr/>
              </a:pPr>
              <a:t>9</a:t>
            </a:fld>
            <a:endParaRPr lang="en-US" sz="1400" b="0" dirty="0">
              <a:solidFill>
                <a:schemeClr val="tx1"/>
              </a:solidFill>
              <a:latin typeface="+mn-lt"/>
            </a:endParaRPr>
          </a:p>
        </p:txBody>
      </p:sp>
    </p:spTree>
    <p:extLst>
      <p:ext uri="{BB962C8B-B14F-4D97-AF65-F5344CB8AC3E}">
        <p14:creationId xmlns:p14="http://schemas.microsoft.com/office/powerpoint/2010/main" val="1955866860"/>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Bold"/>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ITMac01 HD:Applications:Microsoft Office 2004:Templates:Presentations:Designs:Blank Presentation</Template>
  <TotalTime>12595</TotalTime>
  <Words>7458</Words>
  <Application>Microsoft Office PowerPoint</Application>
  <PresentationFormat>On-screen Show (4:3)</PresentationFormat>
  <Paragraphs>509</Paragraphs>
  <Slides>52</Slides>
  <Notes>2</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Blank Presentation</vt:lpstr>
      <vt:lpstr>DRAFT RESPONSE DOCUMENT 2018 DRAFT TAXATION LAWS AMENDMENT BILL (TLAB) AND DRAFT TAX ADMINISTRATION LAWS AMENDMENT BILL (TALAB)</vt:lpstr>
      <vt:lpstr>Consultation process</vt:lpstr>
      <vt:lpstr>Key issues raised during consultation process</vt:lpstr>
      <vt:lpstr>Key issues raised during consultation process</vt:lpstr>
      <vt:lpstr>PowerPoint Presentation</vt:lpstr>
      <vt:lpstr>1. Removing taxable benefit in relation to low or interest free loans granted to low income earning employees for low cost housing</vt:lpstr>
      <vt:lpstr>1. Removing taxable benefit in relation to low or interest free loans granted to low income earning employees for low cost housing</vt:lpstr>
      <vt:lpstr>2. Tax treatment of transfers to pension preservation or provident preservation funds after reaching normal retirement age but before retirement date</vt:lpstr>
      <vt:lpstr>2. Tax treatment of transfers to pension preservation or provident preservation funds after reaching normal retirement age but before retirement date</vt:lpstr>
      <vt:lpstr>3. Tax treatment of transfer of actuarial surpluses between retirement funds</vt:lpstr>
      <vt:lpstr>4. Extension of Employment Tax Incentive</vt:lpstr>
      <vt:lpstr>5.Consequential amendments resulting from application of debt relief rules</vt:lpstr>
      <vt:lpstr>5.Consequential amendments resulting from application of debt relief rules</vt:lpstr>
      <vt:lpstr>5.Consequential amendments resulting from application of debt relief rules</vt:lpstr>
      <vt:lpstr>6. Refining anti-avoidance rules dealing with share buy backs and dividend stripping</vt:lpstr>
      <vt:lpstr>6. Refining anti-avoidance rules dealing with share buy backs and dividend stripping</vt:lpstr>
      <vt:lpstr>6. Refining anti-avoidance rules dealing with share buy backs and dividend stripping</vt:lpstr>
      <vt:lpstr>7. Tax treatment of amounts received by or accrued to portfolios of collective investment schemes (CISs)</vt:lpstr>
      <vt:lpstr>7. Tax treatment of amounts received by or accrued to portfolios of collective investment schemes (CISs)</vt:lpstr>
      <vt:lpstr>8. Clarification of the tax treatment of doubtful debts</vt:lpstr>
      <vt:lpstr>8. Clarification of the tax treatment of doubtful debts</vt:lpstr>
      <vt:lpstr>8. Clarification of the tax treatment of doubtful debts</vt:lpstr>
      <vt:lpstr>8. Clarification of the tax treatment of doubtful debts</vt:lpstr>
      <vt:lpstr>9. Review of Venture Capital Companies</vt:lpstr>
      <vt:lpstr>9. Review of Venture Capital Companies</vt:lpstr>
      <vt:lpstr>9. Review of Venture Capital Companies</vt:lpstr>
      <vt:lpstr>9. Review of Venture Capital Companies</vt:lpstr>
      <vt:lpstr>9. Review of Venture Capital Companies</vt:lpstr>
      <vt:lpstr>10. Rules addressing the use of trusts to avoid tax in respect of controlled foreign companies</vt:lpstr>
      <vt:lpstr>10. Rules addressing the use of trusts to avoid tax in respect of controlled foreign companies</vt:lpstr>
      <vt:lpstr>10. Rules addressing the use of trusts to avoid tax in respect of controlled foreign companies</vt:lpstr>
      <vt:lpstr>11. VAT Treatment of cryptocurrency transactions</vt:lpstr>
      <vt:lpstr>11. VAT Treatment of cryptocurrency transactions</vt:lpstr>
      <vt:lpstr>PowerPoint Presentation</vt:lpstr>
      <vt:lpstr>1. Amendment of definition of ‘provisional taxpayer’</vt:lpstr>
      <vt:lpstr>2. Correction of tax invoices (1) </vt:lpstr>
      <vt:lpstr>2. Correction of tax invoices (2) </vt:lpstr>
      <vt:lpstr>2. Correction of tax invoices (3) </vt:lpstr>
      <vt:lpstr>2. Correction of tax invoices (4) </vt:lpstr>
      <vt:lpstr>3. Prescription on erroneous overpayments  </vt:lpstr>
      <vt:lpstr>4. Treatment of branches/divisions of juristic person for debt collection </vt:lpstr>
      <vt:lpstr>5. Extension of joint and several liability for VAT to members of a joint venture </vt:lpstr>
      <vt:lpstr>6. Notification of commencement of an audit (1) </vt:lpstr>
      <vt:lpstr>6. Notification of commencement of an audit (2) </vt:lpstr>
      <vt:lpstr>6. Notification of commencement of an audit (3) </vt:lpstr>
      <vt:lpstr>7. Understatement penalties (1) </vt:lpstr>
      <vt:lpstr>7. Understatement penalties (2) </vt:lpstr>
      <vt:lpstr>8. Deregistration of tax non-compliant tax practitioners (1)</vt:lpstr>
      <vt:lpstr>8. Deregistration of tax non-compliant tax practitioners (2)</vt:lpstr>
      <vt:lpstr>8. Deregistration of tax non-compliant tax practitioners (3)</vt:lpstr>
      <vt:lpstr>8. Deregistration of tax non-compliant tax practitioners (4)</vt:lpstr>
      <vt:lpstr>Questions ?</vt:lpstr>
    </vt:vector>
  </TitlesOfParts>
  <Company>bronwen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bronwen</dc:creator>
  <cp:lastModifiedBy>Yanga Mputa</cp:lastModifiedBy>
  <cp:revision>662</cp:revision>
  <cp:lastPrinted>2018-09-13T07:46:39Z</cp:lastPrinted>
  <dcterms:created xsi:type="dcterms:W3CDTF">2010-05-24T08:09:56Z</dcterms:created>
  <dcterms:modified xsi:type="dcterms:W3CDTF">2018-09-13T13:15:36Z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mmon Accessed Document">
    <vt:lpwstr>0</vt:lpwstr>
  </property>
  <property fmtid="{D5CDD505-2E9C-101B-9397-08002B2CF9AE}" pid="4" name="Corporate Services Divition">
    <vt:lpwstr>Not Applicable</vt:lpwstr>
  </property>
  <property fmtid="{D5CDD505-2E9C-101B-9397-08002B2CF9AE}" pid="5" name="Discription">
    <vt:lpwstr/>
  </property>
  <property fmtid="{D5CDD505-2E9C-101B-9397-08002B2CF9AE}" pid="6" name="Business Unit">
    <vt:lpwstr>Communications</vt:lpwstr>
  </property>
</Properties>
</file>